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4"/>
  </p:sldMasterIdLst>
  <p:notesMasterIdLst>
    <p:notesMasterId r:id="rId34"/>
  </p:notesMasterIdLst>
  <p:handoutMasterIdLst>
    <p:handoutMasterId r:id="rId35"/>
  </p:handoutMasterIdLst>
  <p:sldIdLst>
    <p:sldId id="264" r:id="rId5"/>
    <p:sldId id="265" r:id="rId6"/>
    <p:sldId id="301" r:id="rId7"/>
    <p:sldId id="266" r:id="rId8"/>
    <p:sldId id="302" r:id="rId9"/>
    <p:sldId id="303" r:id="rId10"/>
    <p:sldId id="304" r:id="rId11"/>
    <p:sldId id="305" r:id="rId12"/>
    <p:sldId id="306" r:id="rId13"/>
    <p:sldId id="307" r:id="rId14"/>
    <p:sldId id="308" r:id="rId15"/>
    <p:sldId id="309" r:id="rId16"/>
    <p:sldId id="310" r:id="rId17"/>
    <p:sldId id="311" r:id="rId18"/>
    <p:sldId id="312" r:id="rId19"/>
    <p:sldId id="313" r:id="rId20"/>
    <p:sldId id="314" r:id="rId21"/>
    <p:sldId id="315" r:id="rId22"/>
    <p:sldId id="316" r:id="rId23"/>
    <p:sldId id="317" r:id="rId24"/>
    <p:sldId id="318" r:id="rId25"/>
    <p:sldId id="320" r:id="rId26"/>
    <p:sldId id="321" r:id="rId27"/>
    <p:sldId id="322" r:id="rId28"/>
    <p:sldId id="323" r:id="rId29"/>
    <p:sldId id="324" r:id="rId30"/>
    <p:sldId id="325" r:id="rId31"/>
    <p:sldId id="326" r:id="rId32"/>
    <p:sldId id="260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1642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E0C64AD-A702-42D9-8C27-1A73F4995E3A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1_2" csCatId="accent1" phldr="1"/>
      <dgm:spPr/>
      <dgm:t>
        <a:bodyPr/>
        <a:lstStyle/>
        <a:p>
          <a:endParaRPr lang="en-US"/>
        </a:p>
      </dgm:t>
    </dgm:pt>
    <dgm:pt modelId="{08A4D3A2-CEEB-4E25-83B1-BA2A46CA8CD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Lorem ipsum dolor</a:t>
          </a:r>
        </a:p>
      </dgm:t>
    </dgm:pt>
    <dgm:pt modelId="{17ED7668-C7A2-411B-828D-708070FCAAC6}" type="parTrans" cxnId="{A6FB641B-0AF5-4ECD-BDDE-D85490EE8EF9}">
      <dgm:prSet/>
      <dgm:spPr/>
      <dgm:t>
        <a:bodyPr/>
        <a:lstStyle/>
        <a:p>
          <a:endParaRPr lang="en-US"/>
        </a:p>
      </dgm:t>
    </dgm:pt>
    <dgm:pt modelId="{9C7AE053-0AB0-457B-A930-61DA08D3F62C}" type="sibTrans" cxnId="{A6FB641B-0AF5-4ECD-BDDE-D85490EE8EF9}">
      <dgm:prSet/>
      <dgm:spPr/>
      <dgm:t>
        <a:bodyPr/>
        <a:lstStyle/>
        <a:p>
          <a:endParaRPr lang="en-US"/>
        </a:p>
      </dgm:t>
    </dgm:pt>
    <dgm:pt modelId="{1B33FB5C-F9BA-4278-8A24-45DFD21B322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Lorem ipsum dolor</a:t>
          </a:r>
        </a:p>
      </dgm:t>
    </dgm:pt>
    <dgm:pt modelId="{787EC892-6682-48CB-884E-635396D44445}" type="parTrans" cxnId="{92BEB2E0-945D-4A01-BA22-6818F7C00303}">
      <dgm:prSet/>
      <dgm:spPr/>
      <dgm:t>
        <a:bodyPr/>
        <a:lstStyle/>
        <a:p>
          <a:endParaRPr lang="en-US"/>
        </a:p>
      </dgm:t>
    </dgm:pt>
    <dgm:pt modelId="{60A74963-9A97-419B-9B78-5CD81A79AF8F}" type="sibTrans" cxnId="{92BEB2E0-945D-4A01-BA22-6818F7C00303}">
      <dgm:prSet/>
      <dgm:spPr/>
      <dgm:t>
        <a:bodyPr/>
        <a:lstStyle/>
        <a:p>
          <a:endParaRPr lang="en-US"/>
        </a:p>
      </dgm:t>
    </dgm:pt>
    <dgm:pt modelId="{17D3A00E-1F7D-4191-9AEE-C43CFFF6441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Lorem ipsum dolor</a:t>
          </a:r>
        </a:p>
      </dgm:t>
    </dgm:pt>
    <dgm:pt modelId="{010BCCCA-CB37-419A-B6D2-4F1AC86F8DC9}" type="sibTrans" cxnId="{6F0B2606-4A67-4D1D-AFA4-BD3298A6CA57}">
      <dgm:prSet/>
      <dgm:spPr/>
      <dgm:t>
        <a:bodyPr/>
        <a:lstStyle/>
        <a:p>
          <a:endParaRPr lang="en-US"/>
        </a:p>
      </dgm:t>
    </dgm:pt>
    <dgm:pt modelId="{31069C98-277C-41E3-A9FC-F99C462FB40B}" type="parTrans" cxnId="{6F0B2606-4A67-4D1D-AFA4-BD3298A6CA57}">
      <dgm:prSet/>
      <dgm:spPr/>
      <dgm:t>
        <a:bodyPr/>
        <a:lstStyle/>
        <a:p>
          <a:endParaRPr lang="en-US"/>
        </a:p>
      </dgm:t>
    </dgm:pt>
    <dgm:pt modelId="{84CC74DF-A3E9-428E-99CB-C4C8FDB85C7B}" type="pres">
      <dgm:prSet presAssocID="{6E0C64AD-A702-42D9-8C27-1A73F4995E3A}" presName="root" presStyleCnt="0">
        <dgm:presLayoutVars>
          <dgm:dir/>
          <dgm:resizeHandles val="exact"/>
        </dgm:presLayoutVars>
      </dgm:prSet>
      <dgm:spPr/>
    </dgm:pt>
    <dgm:pt modelId="{10F9D520-2468-4F92-9FB5-0C3C7B80D0C7}" type="pres">
      <dgm:prSet presAssocID="{08A4D3A2-CEEB-4E25-83B1-BA2A46CA8CDC}" presName="compNode" presStyleCnt="0"/>
      <dgm:spPr/>
    </dgm:pt>
    <dgm:pt modelId="{CCA632C9-3557-4881-8320-4CC3B08F97B9}" type="pres">
      <dgm:prSet presAssocID="{08A4D3A2-CEEB-4E25-83B1-BA2A46CA8CDC}" presName="iconBgRect" presStyleLbl="bgShp" presStyleIdx="0" presStyleCnt="3"/>
      <dgm:spPr/>
    </dgm:pt>
    <dgm:pt modelId="{A42CA7D0-F69E-48C6-9DF0-6E5B3AE4CFFF}" type="pres">
      <dgm:prSet presAssocID="{08A4D3A2-CEEB-4E25-83B1-BA2A46CA8CD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dical"/>
        </a:ext>
      </dgm:extLst>
    </dgm:pt>
    <dgm:pt modelId="{EFECFA41-63C0-4C5B-8FA7-1F58B78C4721}" type="pres">
      <dgm:prSet presAssocID="{08A4D3A2-CEEB-4E25-83B1-BA2A46CA8CDC}" presName="spaceRect" presStyleCnt="0"/>
      <dgm:spPr/>
    </dgm:pt>
    <dgm:pt modelId="{2AF75701-CB1B-48CE-AFB4-BA116AC537BC}" type="pres">
      <dgm:prSet presAssocID="{08A4D3A2-CEEB-4E25-83B1-BA2A46CA8CDC}" presName="textRect" presStyleLbl="revTx" presStyleIdx="0" presStyleCnt="3">
        <dgm:presLayoutVars>
          <dgm:chMax val="1"/>
          <dgm:chPref val="1"/>
        </dgm:presLayoutVars>
      </dgm:prSet>
      <dgm:spPr/>
    </dgm:pt>
    <dgm:pt modelId="{E49201F0-13EB-4ED5-A727-98872C32D5F3}" type="pres">
      <dgm:prSet presAssocID="{9C7AE053-0AB0-457B-A930-61DA08D3F62C}" presName="sibTrans" presStyleCnt="0"/>
      <dgm:spPr/>
    </dgm:pt>
    <dgm:pt modelId="{FCACA5C1-0B53-4251-B311-0B34610EBB62}" type="pres">
      <dgm:prSet presAssocID="{17D3A00E-1F7D-4191-9AEE-C43CFFF64414}" presName="compNode" presStyleCnt="0"/>
      <dgm:spPr/>
    </dgm:pt>
    <dgm:pt modelId="{8FF1935C-6D71-4ED8-84A9-7BD0878A2214}" type="pres">
      <dgm:prSet presAssocID="{17D3A00E-1F7D-4191-9AEE-C43CFFF64414}" presName="iconBgRect" presStyleLbl="bgShp" presStyleIdx="1" presStyleCnt="3"/>
      <dgm:spPr/>
    </dgm:pt>
    <dgm:pt modelId="{246B43D7-FE04-4B7B-9B25-378E58D4256B}" type="pres">
      <dgm:prSet presAssocID="{17D3A00E-1F7D-4191-9AEE-C43CFFF6441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rst aid kit"/>
        </a:ext>
      </dgm:extLst>
    </dgm:pt>
    <dgm:pt modelId="{93DCC901-48BA-4914-B7BE-F53B1680F025}" type="pres">
      <dgm:prSet presAssocID="{17D3A00E-1F7D-4191-9AEE-C43CFFF64414}" presName="spaceRect" presStyleCnt="0"/>
      <dgm:spPr/>
    </dgm:pt>
    <dgm:pt modelId="{BE6334F4-C5C9-4D51-AE07-B1421AC65735}" type="pres">
      <dgm:prSet presAssocID="{17D3A00E-1F7D-4191-9AEE-C43CFFF64414}" presName="textRect" presStyleLbl="revTx" presStyleIdx="1" presStyleCnt="3">
        <dgm:presLayoutVars>
          <dgm:chMax val="1"/>
          <dgm:chPref val="1"/>
        </dgm:presLayoutVars>
      </dgm:prSet>
      <dgm:spPr/>
    </dgm:pt>
    <dgm:pt modelId="{CDBBCDC1-A21C-4650-92F9-4AF449B429E8}" type="pres">
      <dgm:prSet presAssocID="{010BCCCA-CB37-419A-B6D2-4F1AC86F8DC9}" presName="sibTrans" presStyleCnt="0"/>
      <dgm:spPr/>
    </dgm:pt>
    <dgm:pt modelId="{9CE36B14-D910-4AA3-8C8F-4F2F304083E6}" type="pres">
      <dgm:prSet presAssocID="{1B33FB5C-F9BA-4278-8A24-45DFD21B3220}" presName="compNode" presStyleCnt="0"/>
      <dgm:spPr/>
    </dgm:pt>
    <dgm:pt modelId="{24E57220-B583-40A5-AA12-472355D13E7B}" type="pres">
      <dgm:prSet presAssocID="{1B33FB5C-F9BA-4278-8A24-45DFD21B3220}" presName="iconBgRect" presStyleLbl="bgShp" presStyleIdx="2" presStyleCnt="3"/>
      <dgm:spPr/>
    </dgm:pt>
    <dgm:pt modelId="{98921DC4-FFE1-45EA-BF88-1499985E9F26}" type="pres">
      <dgm:prSet presAssocID="{1B33FB5C-F9BA-4278-8A24-45DFD21B3220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NA"/>
        </a:ext>
      </dgm:extLst>
    </dgm:pt>
    <dgm:pt modelId="{033E2203-86E9-4A3E-B27D-47838D8B9054}" type="pres">
      <dgm:prSet presAssocID="{1B33FB5C-F9BA-4278-8A24-45DFD21B3220}" presName="spaceRect" presStyleCnt="0"/>
      <dgm:spPr/>
    </dgm:pt>
    <dgm:pt modelId="{AC00C54C-DBE5-4D90-AC5B-F114DBA42609}" type="pres">
      <dgm:prSet presAssocID="{1B33FB5C-F9BA-4278-8A24-45DFD21B3220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6F0B2606-4A67-4D1D-AFA4-BD3298A6CA57}" srcId="{6E0C64AD-A702-42D9-8C27-1A73F4995E3A}" destId="{17D3A00E-1F7D-4191-9AEE-C43CFFF64414}" srcOrd="1" destOrd="0" parTransId="{31069C98-277C-41E3-A9FC-F99C462FB40B}" sibTransId="{010BCCCA-CB37-419A-B6D2-4F1AC86F8DC9}"/>
    <dgm:cxn modelId="{A6FB641B-0AF5-4ECD-BDDE-D85490EE8EF9}" srcId="{6E0C64AD-A702-42D9-8C27-1A73F4995E3A}" destId="{08A4D3A2-CEEB-4E25-83B1-BA2A46CA8CDC}" srcOrd="0" destOrd="0" parTransId="{17ED7668-C7A2-411B-828D-708070FCAAC6}" sibTransId="{9C7AE053-0AB0-457B-A930-61DA08D3F62C}"/>
    <dgm:cxn modelId="{5EA56C6B-0A4B-4E49-995A-5C684A2D7318}" type="presOf" srcId="{08A4D3A2-CEEB-4E25-83B1-BA2A46CA8CDC}" destId="{2AF75701-CB1B-48CE-AFB4-BA116AC537BC}" srcOrd="0" destOrd="0" presId="urn:microsoft.com/office/officeart/2018/5/layout/IconCircleLabelList"/>
    <dgm:cxn modelId="{2E075DA5-5F53-4C3F-9617-DF98BB7B7B09}" type="presOf" srcId="{1B33FB5C-F9BA-4278-8A24-45DFD21B3220}" destId="{AC00C54C-DBE5-4D90-AC5B-F114DBA42609}" srcOrd="0" destOrd="0" presId="urn:microsoft.com/office/officeart/2018/5/layout/IconCircleLabelList"/>
    <dgm:cxn modelId="{3324A3B7-1DEF-4A91-9EB1-19F859A35951}" type="presOf" srcId="{6E0C64AD-A702-42D9-8C27-1A73F4995E3A}" destId="{84CC74DF-A3E9-428E-99CB-C4C8FDB85C7B}" srcOrd="0" destOrd="0" presId="urn:microsoft.com/office/officeart/2018/5/layout/IconCircleLabelList"/>
    <dgm:cxn modelId="{92BEB2E0-945D-4A01-BA22-6818F7C00303}" srcId="{6E0C64AD-A702-42D9-8C27-1A73F4995E3A}" destId="{1B33FB5C-F9BA-4278-8A24-45DFD21B3220}" srcOrd="2" destOrd="0" parTransId="{787EC892-6682-48CB-884E-635396D44445}" sibTransId="{60A74963-9A97-419B-9B78-5CD81A79AF8F}"/>
    <dgm:cxn modelId="{EDAF9AF1-CC96-493D-B8F7-3B0D38E1020D}" type="presOf" srcId="{17D3A00E-1F7D-4191-9AEE-C43CFFF64414}" destId="{BE6334F4-C5C9-4D51-AE07-B1421AC65735}" srcOrd="0" destOrd="0" presId="urn:microsoft.com/office/officeart/2018/5/layout/IconCircleLabelList"/>
    <dgm:cxn modelId="{87CC4A0D-AF2C-4960-9E60-D5C103E4F128}" type="presParOf" srcId="{84CC74DF-A3E9-428E-99CB-C4C8FDB85C7B}" destId="{10F9D520-2468-4F92-9FB5-0C3C7B80D0C7}" srcOrd="0" destOrd="0" presId="urn:microsoft.com/office/officeart/2018/5/layout/IconCircleLabelList"/>
    <dgm:cxn modelId="{4FE8B040-9E40-48FE-A1EB-AD5A44EB820F}" type="presParOf" srcId="{10F9D520-2468-4F92-9FB5-0C3C7B80D0C7}" destId="{CCA632C9-3557-4881-8320-4CC3B08F97B9}" srcOrd="0" destOrd="0" presId="urn:microsoft.com/office/officeart/2018/5/layout/IconCircleLabelList"/>
    <dgm:cxn modelId="{9446D564-5A28-4E0A-B6FB-DAE158A2C8D0}" type="presParOf" srcId="{10F9D520-2468-4F92-9FB5-0C3C7B80D0C7}" destId="{A42CA7D0-F69E-48C6-9DF0-6E5B3AE4CFFF}" srcOrd="1" destOrd="0" presId="urn:microsoft.com/office/officeart/2018/5/layout/IconCircleLabelList"/>
    <dgm:cxn modelId="{43A717A6-2623-43B3-B2C3-1D11C68CFA1F}" type="presParOf" srcId="{10F9D520-2468-4F92-9FB5-0C3C7B80D0C7}" destId="{EFECFA41-63C0-4C5B-8FA7-1F58B78C4721}" srcOrd="2" destOrd="0" presId="urn:microsoft.com/office/officeart/2018/5/layout/IconCircleLabelList"/>
    <dgm:cxn modelId="{35468840-EC32-432A-9A41-0FA220350DF4}" type="presParOf" srcId="{10F9D520-2468-4F92-9FB5-0C3C7B80D0C7}" destId="{2AF75701-CB1B-48CE-AFB4-BA116AC537BC}" srcOrd="3" destOrd="0" presId="urn:microsoft.com/office/officeart/2018/5/layout/IconCircleLabelList"/>
    <dgm:cxn modelId="{19929F74-A493-45EC-9C6C-E5ADAE260C1E}" type="presParOf" srcId="{84CC74DF-A3E9-428E-99CB-C4C8FDB85C7B}" destId="{E49201F0-13EB-4ED5-A727-98872C32D5F3}" srcOrd="1" destOrd="0" presId="urn:microsoft.com/office/officeart/2018/5/layout/IconCircleLabelList"/>
    <dgm:cxn modelId="{ABDCE141-C31E-4A23-BE00-4240202561EC}" type="presParOf" srcId="{84CC74DF-A3E9-428E-99CB-C4C8FDB85C7B}" destId="{FCACA5C1-0B53-4251-B311-0B34610EBB62}" srcOrd="2" destOrd="0" presId="urn:microsoft.com/office/officeart/2018/5/layout/IconCircleLabelList"/>
    <dgm:cxn modelId="{9DD59746-BF8D-469B-9C86-3494D796F035}" type="presParOf" srcId="{FCACA5C1-0B53-4251-B311-0B34610EBB62}" destId="{8FF1935C-6D71-4ED8-84A9-7BD0878A2214}" srcOrd="0" destOrd="0" presId="urn:microsoft.com/office/officeart/2018/5/layout/IconCircleLabelList"/>
    <dgm:cxn modelId="{324C4915-A0FA-479E-B80E-F3611E791BF3}" type="presParOf" srcId="{FCACA5C1-0B53-4251-B311-0B34610EBB62}" destId="{246B43D7-FE04-4B7B-9B25-378E58D4256B}" srcOrd="1" destOrd="0" presId="urn:microsoft.com/office/officeart/2018/5/layout/IconCircleLabelList"/>
    <dgm:cxn modelId="{0E12A325-9B70-4706-A69A-474286E053FA}" type="presParOf" srcId="{FCACA5C1-0B53-4251-B311-0B34610EBB62}" destId="{93DCC901-48BA-4914-B7BE-F53B1680F025}" srcOrd="2" destOrd="0" presId="urn:microsoft.com/office/officeart/2018/5/layout/IconCircleLabelList"/>
    <dgm:cxn modelId="{943738F2-98AC-4260-BC58-E293A107F112}" type="presParOf" srcId="{FCACA5C1-0B53-4251-B311-0B34610EBB62}" destId="{BE6334F4-C5C9-4D51-AE07-B1421AC65735}" srcOrd="3" destOrd="0" presId="urn:microsoft.com/office/officeart/2018/5/layout/IconCircleLabelList"/>
    <dgm:cxn modelId="{993C64F8-B91F-4640-A079-B326D8580784}" type="presParOf" srcId="{84CC74DF-A3E9-428E-99CB-C4C8FDB85C7B}" destId="{CDBBCDC1-A21C-4650-92F9-4AF449B429E8}" srcOrd="3" destOrd="0" presId="urn:microsoft.com/office/officeart/2018/5/layout/IconCircleLabelList"/>
    <dgm:cxn modelId="{BA1EEE02-11A6-422D-BCBC-46E3147333B1}" type="presParOf" srcId="{84CC74DF-A3E9-428E-99CB-C4C8FDB85C7B}" destId="{9CE36B14-D910-4AA3-8C8F-4F2F304083E6}" srcOrd="4" destOrd="0" presId="urn:microsoft.com/office/officeart/2018/5/layout/IconCircleLabelList"/>
    <dgm:cxn modelId="{C2D90B3A-6526-4F93-8377-12DB36620C5A}" type="presParOf" srcId="{9CE36B14-D910-4AA3-8C8F-4F2F304083E6}" destId="{24E57220-B583-40A5-AA12-472355D13E7B}" srcOrd="0" destOrd="0" presId="urn:microsoft.com/office/officeart/2018/5/layout/IconCircleLabelList"/>
    <dgm:cxn modelId="{604EB832-B055-4AB9-B22F-07CCD97B3FC3}" type="presParOf" srcId="{9CE36B14-D910-4AA3-8C8F-4F2F304083E6}" destId="{98921DC4-FFE1-45EA-BF88-1499985E9F26}" srcOrd="1" destOrd="0" presId="urn:microsoft.com/office/officeart/2018/5/layout/IconCircleLabelList"/>
    <dgm:cxn modelId="{3CFF6985-2FE8-45AD-88F1-03E143863200}" type="presParOf" srcId="{9CE36B14-D910-4AA3-8C8F-4F2F304083E6}" destId="{033E2203-86E9-4A3E-B27D-47838D8B9054}" srcOrd="2" destOrd="0" presId="urn:microsoft.com/office/officeart/2018/5/layout/IconCircleLabelList"/>
    <dgm:cxn modelId="{CC0FB51F-A5B5-4ED9-B842-862EBF42C5AD}" type="presParOf" srcId="{9CE36B14-D910-4AA3-8C8F-4F2F304083E6}" destId="{AC00C54C-DBE5-4D90-AC5B-F114DBA42609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A632C9-3557-4881-8320-4CC3B08F97B9}">
      <dsp:nvSpPr>
        <dsp:cNvPr id="0" name=""/>
        <dsp:cNvSpPr/>
      </dsp:nvSpPr>
      <dsp:spPr>
        <a:xfrm>
          <a:off x="450883" y="1261162"/>
          <a:ext cx="1406812" cy="1406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2CA7D0-F69E-48C6-9DF0-6E5B3AE4CFFF}">
      <dsp:nvSpPr>
        <dsp:cNvPr id="0" name=""/>
        <dsp:cNvSpPr/>
      </dsp:nvSpPr>
      <dsp:spPr>
        <a:xfrm>
          <a:off x="750695" y="1560974"/>
          <a:ext cx="807187" cy="807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F75701-CB1B-48CE-AFB4-BA116AC537BC}">
      <dsp:nvSpPr>
        <dsp:cNvPr id="0" name=""/>
        <dsp:cNvSpPr/>
      </dsp:nvSpPr>
      <dsp:spPr>
        <a:xfrm>
          <a:off x="1164" y="3106162"/>
          <a:ext cx="23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Lorem ipsum dolor</a:t>
          </a:r>
        </a:p>
      </dsp:txBody>
      <dsp:txXfrm>
        <a:off x="1164" y="3106162"/>
        <a:ext cx="2306250" cy="720000"/>
      </dsp:txXfrm>
    </dsp:sp>
    <dsp:sp modelId="{8FF1935C-6D71-4ED8-84A9-7BD0878A2214}">
      <dsp:nvSpPr>
        <dsp:cNvPr id="0" name=""/>
        <dsp:cNvSpPr/>
      </dsp:nvSpPr>
      <dsp:spPr>
        <a:xfrm>
          <a:off x="3160727" y="1261162"/>
          <a:ext cx="1406812" cy="1406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6B43D7-FE04-4B7B-9B25-378E58D4256B}">
      <dsp:nvSpPr>
        <dsp:cNvPr id="0" name=""/>
        <dsp:cNvSpPr/>
      </dsp:nvSpPr>
      <dsp:spPr>
        <a:xfrm>
          <a:off x="3460539" y="1560974"/>
          <a:ext cx="807187" cy="8071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6334F4-C5C9-4D51-AE07-B1421AC65735}">
      <dsp:nvSpPr>
        <dsp:cNvPr id="0" name=""/>
        <dsp:cNvSpPr/>
      </dsp:nvSpPr>
      <dsp:spPr>
        <a:xfrm>
          <a:off x="2711008" y="3106162"/>
          <a:ext cx="23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Lorem ipsum dolor</a:t>
          </a:r>
        </a:p>
      </dsp:txBody>
      <dsp:txXfrm>
        <a:off x="2711008" y="3106162"/>
        <a:ext cx="2306250" cy="720000"/>
      </dsp:txXfrm>
    </dsp:sp>
    <dsp:sp modelId="{24E57220-B583-40A5-AA12-472355D13E7B}">
      <dsp:nvSpPr>
        <dsp:cNvPr id="0" name=""/>
        <dsp:cNvSpPr/>
      </dsp:nvSpPr>
      <dsp:spPr>
        <a:xfrm>
          <a:off x="5870571" y="1261162"/>
          <a:ext cx="1406812" cy="1406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921DC4-FFE1-45EA-BF88-1499985E9F26}">
      <dsp:nvSpPr>
        <dsp:cNvPr id="0" name=""/>
        <dsp:cNvSpPr/>
      </dsp:nvSpPr>
      <dsp:spPr>
        <a:xfrm>
          <a:off x="6170383" y="1560974"/>
          <a:ext cx="807187" cy="8071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079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00C54C-DBE5-4D90-AC5B-F114DBA42609}">
      <dsp:nvSpPr>
        <dsp:cNvPr id="0" name=""/>
        <dsp:cNvSpPr/>
      </dsp:nvSpPr>
      <dsp:spPr>
        <a:xfrm>
          <a:off x="5420852" y="3106162"/>
          <a:ext cx="23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Lorem ipsum dolor</a:t>
          </a:r>
        </a:p>
      </dsp:txBody>
      <dsp:txXfrm>
        <a:off x="5420852" y="3106162"/>
        <a:ext cx="2306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CD5339C-519D-4230-BF0C-1BF09A2FE2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982FE9-1227-454F-8FBE-5D49EEFEFD5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93CD36-562E-4EEA-8B96-DB5FE3AB0DC1}" type="datetimeFigureOut">
              <a:rPr lang="en-US" smtClean="0"/>
              <a:t>9/24/2021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C515AC-387D-4DC2-8066-2F960E15110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A55534-4B86-498E-A9D9-C98A3290DC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9C5148-8ED6-434E-BA59-EF48324382B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995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FA4AB-31E7-4D1C-A552-BCF9442B3075}" type="datetimeFigureOut">
              <a:rPr lang="en-US" smtClean="0"/>
              <a:t>9/24/2021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33291-C0D9-4415-AEC4-F67D377A5A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30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61507-A533-4F2E-B984-305D4E4F5CE4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4DDD7-3FE8-4583-81CB-632D5267A8B4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22273-1190-47FC-BA5A-981185797AF1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FBB71-6DE2-4937-8AEC-8B1AE0DB59CF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3ADD7-A3CC-46CA-B4EE-B20DC19C65C4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B7653-8290-49FD-9716-A2C1CB6DA8FD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F2AA5-9729-4046-B4EA-C2E953FA8206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096B-8B9A-4F98-8A4A-7B031A299951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858B70-756A-47BE-81CE-FA952E7560EC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D19E4-4707-4D4C-84BE-F88B0E767A80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A93A0-19E1-47AC-8700-509B6BECB2CF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3CA45DD-0F6B-4F7F-AE06-73BBDCC76E66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FDD9264-A478-4B82-A891-2BEA8BF9F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2A32A9-E857-46CE-8AA3-D318B7D64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26" r="9092" b="20447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C4D755E9-CEF5-43A7-A514-4664F25F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BAEEE6-69AA-4811-8D2B-F84F74D46B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1298448"/>
            <a:ext cx="3685070" cy="3255264"/>
          </a:xfrm>
        </p:spPr>
        <p:txBody>
          <a:bodyPr>
            <a:normAutofit/>
          </a:bodyPr>
          <a:lstStyle/>
          <a:p>
            <a:r>
              <a:rPr lang="en-US" sz="4400" dirty="0"/>
              <a:t>Web Extension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21F547-2086-4D47-BB8F-44FA94006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4670246"/>
            <a:ext cx="3685069" cy="914400"/>
          </a:xfrm>
        </p:spPr>
        <p:txBody>
          <a:bodyPr>
            <a:normAutofit/>
          </a:bodyPr>
          <a:lstStyle/>
          <a:p>
            <a:r>
              <a:rPr lang="en-US" dirty="0"/>
              <a:t>PHP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BF879CD-ED15-450F-B829-699C694D2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0316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</a:t>
            </a:r>
            <a:br>
              <a:rPr lang="en-US" dirty="0"/>
            </a:br>
            <a:r>
              <a:rPr lang="en-US" dirty="0"/>
              <a:t>Statements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400ED5-8D15-4610-BF9E-F8EF53846919}"/>
              </a:ext>
            </a:extLst>
          </p:cNvPr>
          <p:cNvSpPr txBox="1"/>
          <p:nvPr/>
        </p:nvSpPr>
        <p:spPr>
          <a:xfrm>
            <a:off x="4225769" y="577048"/>
            <a:ext cx="4465470" cy="547842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&lt;!DOCTYPE html&gt;</a:t>
            </a:r>
          </a:p>
          <a:p>
            <a:r>
              <a:rPr lang="en-US" sz="1400" dirty="0"/>
              <a:t>&lt;html&gt;</a:t>
            </a:r>
          </a:p>
          <a:p>
            <a:r>
              <a:rPr lang="en-US" sz="1400" dirty="0"/>
              <a:t>&lt;body&gt;</a:t>
            </a:r>
          </a:p>
          <a:p>
            <a:endParaRPr lang="en-US" sz="1400" dirty="0"/>
          </a:p>
          <a:p>
            <a:r>
              <a:rPr lang="en-US" sz="1400" dirty="0"/>
              <a:t>&lt;?php</a:t>
            </a:r>
          </a:p>
          <a:p>
            <a:r>
              <a:rPr lang="en-US" sz="1400" dirty="0"/>
              <a:t>$</a:t>
            </a:r>
            <a:r>
              <a:rPr lang="en-US" sz="1400" dirty="0" err="1"/>
              <a:t>favcolor</a:t>
            </a:r>
            <a:r>
              <a:rPr lang="en-US" sz="1400" dirty="0"/>
              <a:t> = "red";</a:t>
            </a:r>
          </a:p>
          <a:p>
            <a:endParaRPr lang="en-US" sz="1400" dirty="0"/>
          </a:p>
          <a:p>
            <a:r>
              <a:rPr lang="en-US" sz="1400" dirty="0"/>
              <a:t>switch ($</a:t>
            </a:r>
            <a:r>
              <a:rPr lang="en-US" sz="1400" dirty="0" err="1"/>
              <a:t>favcolor</a:t>
            </a:r>
            <a:r>
              <a:rPr lang="en-US" sz="1400" dirty="0"/>
              <a:t>) {</a:t>
            </a:r>
          </a:p>
          <a:p>
            <a:r>
              <a:rPr lang="en-US" sz="1400" dirty="0"/>
              <a:t>  case "red":</a:t>
            </a:r>
          </a:p>
          <a:p>
            <a:r>
              <a:rPr lang="en-US" sz="1400" dirty="0"/>
              <a:t>    echo "Your favorite color is red!";</a:t>
            </a:r>
          </a:p>
          <a:p>
            <a:r>
              <a:rPr lang="en-US" sz="1400" dirty="0"/>
              <a:t>    break;</a:t>
            </a:r>
          </a:p>
          <a:p>
            <a:r>
              <a:rPr lang="en-US" sz="1400" dirty="0"/>
              <a:t>  case "blue":</a:t>
            </a:r>
          </a:p>
          <a:p>
            <a:r>
              <a:rPr lang="en-US" sz="1400" dirty="0"/>
              <a:t>    echo "Your favorite color is blue!";</a:t>
            </a:r>
          </a:p>
          <a:p>
            <a:r>
              <a:rPr lang="en-US" sz="1400" dirty="0"/>
              <a:t>    break;</a:t>
            </a:r>
          </a:p>
          <a:p>
            <a:r>
              <a:rPr lang="en-US" sz="1400" dirty="0"/>
              <a:t>  case "green":</a:t>
            </a:r>
          </a:p>
          <a:p>
            <a:r>
              <a:rPr lang="en-US" sz="1400" dirty="0"/>
              <a:t>    echo "Your favorite color is green!";</a:t>
            </a:r>
          </a:p>
          <a:p>
            <a:r>
              <a:rPr lang="en-US" sz="1400" dirty="0"/>
              <a:t>    break;</a:t>
            </a:r>
          </a:p>
          <a:p>
            <a:r>
              <a:rPr lang="en-US" sz="1400" dirty="0"/>
              <a:t>  default:</a:t>
            </a:r>
          </a:p>
          <a:p>
            <a:r>
              <a:rPr lang="en-US" sz="1400" dirty="0"/>
              <a:t>    echo "Your favorite color is neither red, blue, nor green!";</a:t>
            </a:r>
          </a:p>
          <a:p>
            <a:r>
              <a:rPr lang="en-US" sz="1400" dirty="0"/>
              <a:t>}</a:t>
            </a:r>
          </a:p>
          <a:p>
            <a:r>
              <a:rPr lang="en-US" sz="1400" dirty="0"/>
              <a:t>?&gt;</a:t>
            </a:r>
          </a:p>
          <a:p>
            <a:r>
              <a:rPr lang="en-US" sz="1400" dirty="0"/>
              <a:t> </a:t>
            </a:r>
          </a:p>
          <a:p>
            <a:r>
              <a:rPr lang="en-US" sz="1400" dirty="0"/>
              <a:t>&lt;/body&gt;</a:t>
            </a:r>
          </a:p>
          <a:p>
            <a:r>
              <a:rPr lang="en-US" sz="1400" dirty="0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1711417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6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6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6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6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6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6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4234" y="718225"/>
            <a:ext cx="7927758" cy="5412405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1800" b="1" dirty="0"/>
              <a:t>while</a:t>
            </a:r>
            <a:r>
              <a:rPr lang="en-US" sz="1800" dirty="0"/>
              <a:t> - loops through a block of code as long as the specified condition is true</a:t>
            </a:r>
          </a:p>
          <a:p>
            <a:pPr>
              <a:lnSpc>
                <a:spcPct val="200000"/>
              </a:lnSpc>
            </a:pPr>
            <a:r>
              <a:rPr lang="en-US" sz="1800" b="1" dirty="0"/>
              <a:t>do...while </a:t>
            </a:r>
            <a:r>
              <a:rPr lang="en-US" sz="1800" dirty="0"/>
              <a:t>- loops through a block of code once, and then repeats the loop as long as the specified condition is true</a:t>
            </a:r>
          </a:p>
          <a:p>
            <a:pPr>
              <a:lnSpc>
                <a:spcPct val="200000"/>
              </a:lnSpc>
            </a:pPr>
            <a:r>
              <a:rPr lang="en-US" sz="1800" b="1" dirty="0"/>
              <a:t>for</a:t>
            </a:r>
            <a:r>
              <a:rPr lang="en-US" sz="1800" dirty="0"/>
              <a:t> - loops through a block of code a specified number of times</a:t>
            </a:r>
          </a:p>
          <a:p>
            <a:pPr>
              <a:lnSpc>
                <a:spcPct val="200000"/>
              </a:lnSpc>
            </a:pPr>
            <a:r>
              <a:rPr lang="en-US" sz="1800" b="1" dirty="0"/>
              <a:t>foreach</a:t>
            </a:r>
            <a:r>
              <a:rPr lang="en-US" sz="1800" dirty="0"/>
              <a:t> - loops through a block of code for each element in an array</a:t>
            </a:r>
          </a:p>
        </p:txBody>
      </p:sp>
    </p:spTree>
    <p:extLst>
      <p:ext uri="{BB962C8B-B14F-4D97-AF65-F5344CB8AC3E}">
        <p14:creationId xmlns:p14="http://schemas.microsoft.com/office/powerpoint/2010/main" val="3791896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while loop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3213" y="180632"/>
            <a:ext cx="7927758" cy="2527057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/>
              <a:t>The while loop executes a block of code as long as the specified condition is true.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/>
              <a:t>Syntax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/>
              <a:t>while (condition is true) {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/>
              <a:t>  code to be executed;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/>
              <a:t>}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/>
              <a:t>Example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/>
              <a:t>The example below displays the numbers from 1 to 5: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C3E0C4-6866-49F4-A087-79583CBB877C}"/>
              </a:ext>
            </a:extLst>
          </p:cNvPr>
          <p:cNvSpPr txBox="1"/>
          <p:nvPr/>
        </p:nvSpPr>
        <p:spPr>
          <a:xfrm>
            <a:off x="3599894" y="3019108"/>
            <a:ext cx="3977198" cy="33239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&lt;!DOCTYPE html&gt;</a:t>
            </a:r>
          </a:p>
          <a:p>
            <a:r>
              <a:rPr lang="en-US" sz="1400" dirty="0"/>
              <a:t>&lt;html&gt;</a:t>
            </a:r>
          </a:p>
          <a:p>
            <a:r>
              <a:rPr lang="en-US" sz="1400" dirty="0"/>
              <a:t>&lt;body&gt;</a:t>
            </a:r>
          </a:p>
          <a:p>
            <a:endParaRPr lang="en-US" sz="1400" dirty="0"/>
          </a:p>
          <a:p>
            <a:r>
              <a:rPr lang="en-US" sz="1400" dirty="0"/>
              <a:t>&lt;?php  </a:t>
            </a:r>
          </a:p>
          <a:p>
            <a:r>
              <a:rPr lang="en-US" sz="1400" dirty="0"/>
              <a:t>$x = 1;</a:t>
            </a:r>
          </a:p>
          <a:p>
            <a:r>
              <a:rPr lang="en-US" sz="1400" dirty="0"/>
              <a:t> </a:t>
            </a:r>
          </a:p>
          <a:p>
            <a:r>
              <a:rPr lang="en-US" sz="1400" dirty="0"/>
              <a:t>while($x &lt;= 5) {</a:t>
            </a:r>
          </a:p>
          <a:p>
            <a:r>
              <a:rPr lang="en-US" sz="1400" dirty="0"/>
              <a:t>  echo "The number is: $x &lt;</a:t>
            </a:r>
            <a:r>
              <a:rPr lang="en-US" sz="1400" dirty="0" err="1"/>
              <a:t>br</a:t>
            </a:r>
            <a:r>
              <a:rPr lang="en-US" sz="1400" dirty="0"/>
              <a:t>&gt;";</a:t>
            </a:r>
          </a:p>
          <a:p>
            <a:r>
              <a:rPr lang="en-US" sz="1400" dirty="0"/>
              <a:t>  $x++;</a:t>
            </a:r>
          </a:p>
          <a:p>
            <a:r>
              <a:rPr lang="en-US" sz="1400" dirty="0"/>
              <a:t>} </a:t>
            </a:r>
          </a:p>
          <a:p>
            <a:r>
              <a:rPr lang="en-US" sz="1400" dirty="0"/>
              <a:t>?&gt;  </a:t>
            </a:r>
          </a:p>
          <a:p>
            <a:endParaRPr lang="en-US" sz="1400" dirty="0"/>
          </a:p>
          <a:p>
            <a:r>
              <a:rPr lang="en-US" sz="1400" dirty="0"/>
              <a:t>&lt;/body&gt;</a:t>
            </a:r>
          </a:p>
          <a:p>
            <a:r>
              <a:rPr lang="en-US" sz="1400" dirty="0"/>
              <a:t>&lt;/html&gt;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FF9B8A-EC09-4175-B6C2-1614D7331F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24725" r="28884" b="29450"/>
          <a:stretch/>
        </p:blipFill>
        <p:spPr>
          <a:xfrm>
            <a:off x="7976585" y="3019108"/>
            <a:ext cx="2574524" cy="3142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501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do..while</a:t>
            </a:r>
            <a:r>
              <a:rPr lang="en-US" dirty="0"/>
              <a:t> loop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3213" y="180632"/>
            <a:ext cx="7927758" cy="2527057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/>
              <a:t>The do...while loop will always execute the block of code once, it will then check the condition, and repeat the loop while the specified condition is true.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US" sz="1600" dirty="0"/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b="1" dirty="0"/>
              <a:t>Syntax: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/>
              <a:t>do {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/>
              <a:t>  code to be executed;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 dirty="0"/>
              <a:t>} while (condition is true);Example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C3E0C4-6866-49F4-A087-79583CBB877C}"/>
              </a:ext>
            </a:extLst>
          </p:cNvPr>
          <p:cNvSpPr txBox="1"/>
          <p:nvPr/>
        </p:nvSpPr>
        <p:spPr>
          <a:xfrm>
            <a:off x="3599894" y="3019108"/>
            <a:ext cx="3977198" cy="33239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&lt;!DOCTYPE html&gt;</a:t>
            </a:r>
          </a:p>
          <a:p>
            <a:r>
              <a:rPr lang="en-US" sz="1400" dirty="0"/>
              <a:t>&lt;html&gt;</a:t>
            </a:r>
          </a:p>
          <a:p>
            <a:r>
              <a:rPr lang="en-US" sz="1400" dirty="0"/>
              <a:t>&lt;body&gt;</a:t>
            </a:r>
          </a:p>
          <a:p>
            <a:endParaRPr lang="en-US" sz="1400" dirty="0"/>
          </a:p>
          <a:p>
            <a:r>
              <a:rPr lang="en-US" sz="1400" dirty="0"/>
              <a:t>&lt;?php</a:t>
            </a:r>
          </a:p>
          <a:p>
            <a:r>
              <a:rPr lang="en-US" sz="1400" dirty="0"/>
              <a:t>$x = 1;</a:t>
            </a:r>
          </a:p>
          <a:p>
            <a:endParaRPr lang="en-US" sz="1400" dirty="0"/>
          </a:p>
          <a:p>
            <a:r>
              <a:rPr lang="en-US" sz="1400" dirty="0"/>
              <a:t>do {</a:t>
            </a:r>
          </a:p>
          <a:p>
            <a:r>
              <a:rPr lang="en-US" sz="1400" dirty="0"/>
              <a:t>  echo "The number is: $x &lt;</a:t>
            </a:r>
            <a:r>
              <a:rPr lang="en-US" sz="1400" dirty="0" err="1"/>
              <a:t>br</a:t>
            </a:r>
            <a:r>
              <a:rPr lang="en-US" sz="1400" dirty="0"/>
              <a:t>&gt;";</a:t>
            </a:r>
          </a:p>
          <a:p>
            <a:r>
              <a:rPr lang="en-US" sz="1400" dirty="0"/>
              <a:t>  $x++;</a:t>
            </a:r>
          </a:p>
          <a:p>
            <a:r>
              <a:rPr lang="en-US" sz="1400" dirty="0"/>
              <a:t>} while ($x &lt;= 5);</a:t>
            </a:r>
          </a:p>
          <a:p>
            <a:r>
              <a:rPr lang="en-US" sz="1400" dirty="0"/>
              <a:t>?&gt;</a:t>
            </a:r>
          </a:p>
          <a:p>
            <a:endParaRPr lang="en-US" sz="1400" dirty="0"/>
          </a:p>
          <a:p>
            <a:r>
              <a:rPr lang="en-US" sz="1400" dirty="0"/>
              <a:t>&lt;/body&gt;</a:t>
            </a:r>
          </a:p>
          <a:p>
            <a:r>
              <a:rPr lang="en-US" sz="1400" dirty="0"/>
              <a:t>&lt;/html&gt;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FF9B8A-EC09-4175-B6C2-1614D7331F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24725" r="28884" b="29450"/>
          <a:stretch/>
        </p:blipFill>
        <p:spPr>
          <a:xfrm>
            <a:off x="7976585" y="3019108"/>
            <a:ext cx="2574524" cy="3142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796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loop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4335" y="722169"/>
            <a:ext cx="7927758" cy="5776285"/>
          </a:xfrm>
        </p:spPr>
        <p:txBody>
          <a:bodyPr>
            <a:normAutofit lnSpcReduction="10000"/>
          </a:bodyPr>
          <a:lstStyle/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1600" dirty="0"/>
              <a:t>The for loop - Loops through a block of code a specified number of times.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1600" dirty="0"/>
              <a:t>The for loop is used when you know in advance how many times the script should run.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endParaRPr lang="en-US" sz="1600" dirty="0"/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 sz="1600" b="1" dirty="0"/>
              <a:t>Syntax: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 sz="1600" dirty="0"/>
              <a:t>for (</a:t>
            </a:r>
            <a:r>
              <a:rPr lang="en-US" sz="1600" dirty="0" err="1"/>
              <a:t>init</a:t>
            </a:r>
            <a:r>
              <a:rPr lang="en-US" sz="1600" dirty="0"/>
              <a:t> counter; test counter; increment counter) {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 sz="1600" dirty="0"/>
              <a:t>  code to be executed for each iteration;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 sz="1600" dirty="0"/>
              <a:t>}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 sz="1600" dirty="0"/>
              <a:t>Parameters: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1600" dirty="0" err="1"/>
              <a:t>init</a:t>
            </a:r>
            <a:r>
              <a:rPr lang="en-US" sz="1600" dirty="0"/>
              <a:t> counter: Initialize the loop counter value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1600" dirty="0"/>
              <a:t>test counter: Evaluated for each loop iteration. If it evaluates to TRUE, the loop continues. If it evaluates to FALSE, the loop ends.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1600" dirty="0"/>
              <a:t>increment counter: Increases the loop counter value</a:t>
            </a:r>
          </a:p>
        </p:txBody>
      </p:sp>
    </p:spTree>
    <p:extLst>
      <p:ext uri="{BB962C8B-B14F-4D97-AF65-F5344CB8AC3E}">
        <p14:creationId xmlns:p14="http://schemas.microsoft.com/office/powerpoint/2010/main" val="2629125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loop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4335" y="180632"/>
            <a:ext cx="7927758" cy="1053364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 sz="1600" dirty="0"/>
              <a:t>The example below displays the numbers from 0 to 10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 sz="1600" b="1" dirty="0"/>
              <a:t>Example: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30ADF9-0585-48A3-8C4B-CB16EB01635B}"/>
              </a:ext>
            </a:extLst>
          </p:cNvPr>
          <p:cNvSpPr txBox="1"/>
          <p:nvPr/>
        </p:nvSpPr>
        <p:spPr>
          <a:xfrm>
            <a:off x="3604335" y="1660825"/>
            <a:ext cx="3977198" cy="26776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&lt;!DOCTYPE html&gt;</a:t>
            </a:r>
          </a:p>
          <a:p>
            <a:r>
              <a:rPr lang="en-US" sz="1400" dirty="0"/>
              <a:t>&lt;html&gt;</a:t>
            </a:r>
          </a:p>
          <a:p>
            <a:r>
              <a:rPr lang="en-US" sz="1400" dirty="0"/>
              <a:t>&lt;body&gt;</a:t>
            </a:r>
          </a:p>
          <a:p>
            <a:endParaRPr lang="en-US" sz="1400" dirty="0"/>
          </a:p>
          <a:p>
            <a:r>
              <a:rPr lang="en-US" sz="1400" dirty="0"/>
              <a:t>&lt;?php  </a:t>
            </a:r>
          </a:p>
          <a:p>
            <a:r>
              <a:rPr lang="en-US" sz="1400" dirty="0"/>
              <a:t>for ($x = 0; $x &lt;= 10; $x++) {</a:t>
            </a:r>
          </a:p>
          <a:p>
            <a:r>
              <a:rPr lang="en-US" sz="1400" dirty="0"/>
              <a:t>  echo "The number is: $x &lt;</a:t>
            </a:r>
            <a:r>
              <a:rPr lang="en-US" sz="1400" dirty="0" err="1"/>
              <a:t>br</a:t>
            </a:r>
            <a:r>
              <a:rPr lang="en-US" sz="1400" dirty="0"/>
              <a:t>&gt;";</a:t>
            </a:r>
          </a:p>
          <a:p>
            <a:r>
              <a:rPr lang="en-US" sz="1400" dirty="0"/>
              <a:t>}</a:t>
            </a:r>
          </a:p>
          <a:p>
            <a:r>
              <a:rPr lang="en-US" sz="1400" dirty="0"/>
              <a:t>?&gt;  </a:t>
            </a:r>
          </a:p>
          <a:p>
            <a:endParaRPr lang="en-US" sz="1400" dirty="0"/>
          </a:p>
          <a:p>
            <a:r>
              <a:rPr lang="en-US" sz="1400" dirty="0"/>
              <a:t>&lt;/body&gt;</a:t>
            </a:r>
          </a:p>
          <a:p>
            <a:r>
              <a:rPr lang="en-US" sz="1400" dirty="0"/>
              <a:t>&lt;/html&gt;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47572-B60B-4DB2-B87D-BEF95EC7D0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25243" r="31772" b="36739"/>
          <a:stretch/>
        </p:blipFill>
        <p:spPr>
          <a:xfrm>
            <a:off x="8537360" y="1695985"/>
            <a:ext cx="2222377" cy="2607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384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foreach loop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4335" y="722169"/>
            <a:ext cx="7927758" cy="5776285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1600" dirty="0"/>
              <a:t>The foreach loop works only on arrays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1600" dirty="0"/>
              <a:t>It is used to loop through each key/value pair in an array.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endParaRPr lang="en-US" sz="1600" dirty="0"/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 sz="1600" b="1" dirty="0"/>
              <a:t>Syntax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 sz="1600" dirty="0"/>
              <a:t>foreach ($array as $value) {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 sz="1600" dirty="0"/>
              <a:t>  code to be executed;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 sz="1600" dirty="0"/>
              <a:t>}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endParaRPr lang="en-US" sz="1600" dirty="0"/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1600" dirty="0"/>
              <a:t>For every loop iteration, the value of the current array element is assigned to $value and the array pointer is moved by one, until it reaches the last array element.</a:t>
            </a:r>
          </a:p>
        </p:txBody>
      </p:sp>
    </p:spTree>
    <p:extLst>
      <p:ext uri="{BB962C8B-B14F-4D97-AF65-F5344CB8AC3E}">
        <p14:creationId xmlns:p14="http://schemas.microsoft.com/office/powerpoint/2010/main" val="261979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foreach loop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4335" y="722170"/>
            <a:ext cx="7927758" cy="662748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 sz="1600" dirty="0"/>
              <a:t>The following example will output the values of the given array ($colors):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B6FB53-B18F-4D00-804D-5B712F043366}"/>
              </a:ext>
            </a:extLst>
          </p:cNvPr>
          <p:cNvSpPr txBox="1"/>
          <p:nvPr/>
        </p:nvSpPr>
        <p:spPr>
          <a:xfrm>
            <a:off x="3604335" y="1660825"/>
            <a:ext cx="3977198" cy="31085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&lt;!DOCTYPE html&gt;</a:t>
            </a:r>
          </a:p>
          <a:p>
            <a:r>
              <a:rPr lang="en-US" sz="1400" dirty="0"/>
              <a:t>&lt;html&gt;</a:t>
            </a:r>
          </a:p>
          <a:p>
            <a:r>
              <a:rPr lang="en-US" sz="1400" dirty="0"/>
              <a:t>&lt;body&gt;</a:t>
            </a:r>
          </a:p>
          <a:p>
            <a:endParaRPr lang="en-US" sz="1400" dirty="0"/>
          </a:p>
          <a:p>
            <a:r>
              <a:rPr lang="en-US" sz="1400" dirty="0"/>
              <a:t>&lt;?php  </a:t>
            </a:r>
          </a:p>
          <a:p>
            <a:r>
              <a:rPr lang="en-US" sz="1400" dirty="0"/>
              <a:t>$colors = array("red", "green", "blue", "yellow"); </a:t>
            </a:r>
          </a:p>
          <a:p>
            <a:endParaRPr lang="en-US" sz="1400" dirty="0"/>
          </a:p>
          <a:p>
            <a:r>
              <a:rPr lang="en-US" sz="1400" dirty="0"/>
              <a:t>foreach ($colors as $value) {</a:t>
            </a:r>
          </a:p>
          <a:p>
            <a:r>
              <a:rPr lang="en-US" sz="1400" dirty="0"/>
              <a:t>  echo "$value &lt;</a:t>
            </a:r>
            <a:r>
              <a:rPr lang="en-US" sz="1400" dirty="0" err="1"/>
              <a:t>br</a:t>
            </a:r>
            <a:r>
              <a:rPr lang="en-US" sz="1400" dirty="0"/>
              <a:t>&gt;";</a:t>
            </a:r>
          </a:p>
          <a:p>
            <a:r>
              <a:rPr lang="en-US" sz="1400" dirty="0"/>
              <a:t>}</a:t>
            </a:r>
          </a:p>
          <a:p>
            <a:r>
              <a:rPr lang="en-US" sz="1400" dirty="0"/>
              <a:t>?&gt;  </a:t>
            </a:r>
          </a:p>
          <a:p>
            <a:endParaRPr lang="en-US" sz="1400" dirty="0"/>
          </a:p>
          <a:p>
            <a:r>
              <a:rPr lang="en-US" sz="1400" dirty="0"/>
              <a:t>&lt;/body&gt;</a:t>
            </a:r>
          </a:p>
          <a:p>
            <a:r>
              <a:rPr lang="en-US" sz="1400" dirty="0"/>
              <a:t>&lt;/html&gt;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ED6CA7-3222-45F7-8DEA-2220E1694B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25372" r="36286" b="48738"/>
          <a:stretch/>
        </p:blipFill>
        <p:spPr>
          <a:xfrm>
            <a:off x="7985467" y="1766655"/>
            <a:ext cx="1671961" cy="177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974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foreach loop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4335" y="722170"/>
            <a:ext cx="7927758" cy="662748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 sz="1600" dirty="0"/>
              <a:t>The following example will output both the keys and the values of the given array ($age):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B6FB53-B18F-4D00-804D-5B712F043366}"/>
              </a:ext>
            </a:extLst>
          </p:cNvPr>
          <p:cNvSpPr txBox="1"/>
          <p:nvPr/>
        </p:nvSpPr>
        <p:spPr>
          <a:xfrm>
            <a:off x="3604334" y="1660825"/>
            <a:ext cx="4518733" cy="31085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&lt;!DOCTYPE html&gt;</a:t>
            </a:r>
          </a:p>
          <a:p>
            <a:r>
              <a:rPr lang="en-US" sz="1400" dirty="0"/>
              <a:t>&lt;html&gt;</a:t>
            </a:r>
          </a:p>
          <a:p>
            <a:r>
              <a:rPr lang="en-US" sz="1400" dirty="0"/>
              <a:t>&lt;body&gt;</a:t>
            </a:r>
          </a:p>
          <a:p>
            <a:endParaRPr lang="en-US" sz="1400" dirty="0"/>
          </a:p>
          <a:p>
            <a:r>
              <a:rPr lang="en-US" sz="1400" dirty="0"/>
              <a:t>&lt;?php</a:t>
            </a:r>
          </a:p>
          <a:p>
            <a:r>
              <a:rPr lang="en-US" sz="1400" dirty="0"/>
              <a:t>$age = array("Peter"=&gt;"35", "Ben"=&gt;"37", "Joe"=&gt;"43");</a:t>
            </a:r>
          </a:p>
          <a:p>
            <a:endParaRPr lang="en-US" sz="1400" dirty="0"/>
          </a:p>
          <a:p>
            <a:r>
              <a:rPr lang="en-US" sz="1400" dirty="0"/>
              <a:t>foreach($age as $x =&gt; $</a:t>
            </a:r>
            <a:r>
              <a:rPr lang="en-US" sz="1400" dirty="0" err="1"/>
              <a:t>val</a:t>
            </a:r>
            <a:r>
              <a:rPr lang="en-US" sz="1400" dirty="0"/>
              <a:t>) {</a:t>
            </a:r>
          </a:p>
          <a:p>
            <a:r>
              <a:rPr lang="en-US" sz="1400" dirty="0"/>
              <a:t>  echo "$x = $</a:t>
            </a:r>
            <a:r>
              <a:rPr lang="en-US" sz="1400" dirty="0" err="1"/>
              <a:t>val</a:t>
            </a:r>
            <a:r>
              <a:rPr lang="en-US" sz="1400" dirty="0"/>
              <a:t>&lt;</a:t>
            </a:r>
            <a:r>
              <a:rPr lang="en-US" sz="1400" dirty="0" err="1"/>
              <a:t>br</a:t>
            </a:r>
            <a:r>
              <a:rPr lang="en-US" sz="1400" dirty="0"/>
              <a:t>&gt;";</a:t>
            </a:r>
          </a:p>
          <a:p>
            <a:r>
              <a:rPr lang="en-US" sz="1400" dirty="0"/>
              <a:t>}</a:t>
            </a:r>
          </a:p>
          <a:p>
            <a:r>
              <a:rPr lang="en-US" sz="1400" dirty="0"/>
              <a:t>?&gt;</a:t>
            </a:r>
          </a:p>
          <a:p>
            <a:endParaRPr lang="en-US" sz="1400" dirty="0"/>
          </a:p>
          <a:p>
            <a:r>
              <a:rPr lang="en-US" sz="1400" dirty="0"/>
              <a:t>&lt;/body&gt;</a:t>
            </a:r>
          </a:p>
          <a:p>
            <a:r>
              <a:rPr lang="en-US" sz="1400" dirty="0"/>
              <a:t>&lt;/html&gt;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495874-E283-4ECD-95CC-F2FF1AB103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24217" r="31772" b="30455"/>
          <a:stretch/>
        </p:blipFill>
        <p:spPr>
          <a:xfrm>
            <a:off x="9176552" y="1660824"/>
            <a:ext cx="2222377" cy="310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299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3CABCF5-46F2-42AC-A1B2-C68298328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9CB740-1F8E-4993-B1C7-927BC2327A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5169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F824E-8D2A-4C67-A070-C74ED2126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05FFE-77A2-40C8-A5EA-BAD2334BAE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Control Structures</a:t>
            </a:r>
          </a:p>
          <a:p>
            <a:r>
              <a:rPr lang="en-US" dirty="0"/>
              <a:t>Functions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51642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Built-in Functions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4335" y="722170"/>
            <a:ext cx="7927758" cy="5002850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 sz="1600" b="1" dirty="0"/>
              <a:t>Functions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1600" dirty="0"/>
              <a:t>A function is a block of statements that can be used repeatedly in a program.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1600" dirty="0"/>
              <a:t>A function will not execute automatically when a page loads.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1600" dirty="0"/>
              <a:t>A function will be executed by a call to the function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endParaRPr lang="en-US" sz="1600" dirty="0"/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endParaRPr lang="en-US" sz="1600" dirty="0"/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1600" dirty="0"/>
              <a:t>The real power of PHP comes from its functions.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1600" dirty="0"/>
              <a:t>PHP has more than 1000 built-in functions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1600" dirty="0"/>
              <a:t>Those functions can be called directly, from within a script, to perform a specific task.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1600" dirty="0"/>
              <a:t>you can create your own custom functions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44935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defined Functions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15558" y="260530"/>
            <a:ext cx="7927758" cy="3805443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 sz="1600" dirty="0"/>
              <a:t>A user-defined function declaration starts with the word function: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 sz="1600" dirty="0"/>
              <a:t>A function name must start with a letter or an underscore. Function names are NOT case-sensitive.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endParaRPr lang="en-US" sz="1600" dirty="0"/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 sz="1600" b="1" dirty="0"/>
              <a:t>Syntax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 sz="1600" dirty="0"/>
              <a:t>function </a:t>
            </a:r>
            <a:r>
              <a:rPr lang="en-US" sz="1600" dirty="0" err="1"/>
              <a:t>functionName</a:t>
            </a:r>
            <a:r>
              <a:rPr lang="en-US" sz="1600" dirty="0"/>
              <a:t>() {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 sz="1600" dirty="0"/>
              <a:t>  code to be executed;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 sz="1600" dirty="0"/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FBA96D-135B-40C0-A4BC-B01CC6E27319}"/>
              </a:ext>
            </a:extLst>
          </p:cNvPr>
          <p:cNvSpPr txBox="1"/>
          <p:nvPr/>
        </p:nvSpPr>
        <p:spPr>
          <a:xfrm>
            <a:off x="6732234" y="2308896"/>
            <a:ext cx="4518733" cy="31085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&lt;!DOCTYPE html&gt;</a:t>
            </a:r>
          </a:p>
          <a:p>
            <a:r>
              <a:rPr lang="en-US" sz="1400" dirty="0"/>
              <a:t>&lt;html&gt;</a:t>
            </a:r>
          </a:p>
          <a:p>
            <a:r>
              <a:rPr lang="en-US" sz="1400" dirty="0"/>
              <a:t>&lt;body&gt;</a:t>
            </a:r>
          </a:p>
          <a:p>
            <a:endParaRPr lang="en-US" sz="1400" dirty="0"/>
          </a:p>
          <a:p>
            <a:r>
              <a:rPr lang="en-US" sz="1400" dirty="0"/>
              <a:t>&lt;?php</a:t>
            </a:r>
          </a:p>
          <a:p>
            <a:r>
              <a:rPr lang="en-US" sz="1400" dirty="0"/>
              <a:t>function </a:t>
            </a:r>
            <a:r>
              <a:rPr lang="en-US" sz="1400" dirty="0" err="1"/>
              <a:t>writeMsg</a:t>
            </a:r>
            <a:r>
              <a:rPr lang="en-US" sz="1400" dirty="0"/>
              <a:t>() {</a:t>
            </a:r>
          </a:p>
          <a:p>
            <a:r>
              <a:rPr lang="en-US" sz="1400" dirty="0"/>
              <a:t>  echo "Hello world!";</a:t>
            </a:r>
          </a:p>
          <a:p>
            <a:r>
              <a:rPr lang="en-US" sz="1400" dirty="0"/>
              <a:t>}</a:t>
            </a:r>
          </a:p>
          <a:p>
            <a:endParaRPr lang="en-US" sz="1400" dirty="0"/>
          </a:p>
          <a:p>
            <a:r>
              <a:rPr lang="en-US" sz="1400" dirty="0" err="1"/>
              <a:t>writeMsg</a:t>
            </a:r>
            <a:r>
              <a:rPr lang="en-US" sz="1400" dirty="0"/>
              <a:t>();</a:t>
            </a:r>
          </a:p>
          <a:p>
            <a:r>
              <a:rPr lang="en-US" sz="1400" dirty="0"/>
              <a:t>?&gt;</a:t>
            </a:r>
          </a:p>
          <a:p>
            <a:endParaRPr lang="en-US" sz="1400" dirty="0"/>
          </a:p>
          <a:p>
            <a:r>
              <a:rPr lang="en-US" sz="1400" dirty="0"/>
              <a:t>&lt;/body&gt;</a:t>
            </a:r>
          </a:p>
          <a:p>
            <a:r>
              <a:rPr lang="en-US" sz="1400" dirty="0"/>
              <a:t>&lt;/html&gt;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5D7DD7-8690-41A5-ABA4-F14E925CB6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24595" r="13859" b="63625"/>
          <a:stretch/>
        </p:blipFill>
        <p:spPr>
          <a:xfrm>
            <a:off x="6732234" y="5710404"/>
            <a:ext cx="4406283" cy="807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059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</a:t>
            </a:r>
            <a:br>
              <a:rPr lang="en-US" dirty="0"/>
            </a:br>
            <a:r>
              <a:rPr lang="en-US" dirty="0"/>
              <a:t>Arguments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4335" y="153999"/>
            <a:ext cx="7927758" cy="2393892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1600" dirty="0"/>
              <a:t>Information can be passed to functions through arguments. 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1600" dirty="0"/>
              <a:t>An argument is just like a variable.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1600" dirty="0"/>
              <a:t>Arguments are specified after the function name, inside the parentheses. 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en-US" sz="1600" dirty="0"/>
              <a:t>You can add as many arguments as you want, just separate them with a comma.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383B24-5246-423E-84FD-A1E31EC18146}"/>
              </a:ext>
            </a:extLst>
          </p:cNvPr>
          <p:cNvSpPr txBox="1"/>
          <p:nvPr/>
        </p:nvSpPr>
        <p:spPr>
          <a:xfrm>
            <a:off x="3669438" y="2547891"/>
            <a:ext cx="4518733" cy="39703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&lt;!DOCTYPE html&gt;</a:t>
            </a:r>
          </a:p>
          <a:p>
            <a:r>
              <a:rPr lang="en-US" sz="1400" dirty="0"/>
              <a:t>&lt;html&gt;</a:t>
            </a:r>
          </a:p>
          <a:p>
            <a:r>
              <a:rPr lang="en-US" sz="1400" dirty="0"/>
              <a:t>&lt;body&gt;</a:t>
            </a:r>
          </a:p>
          <a:p>
            <a:endParaRPr lang="en-US" sz="1400" dirty="0"/>
          </a:p>
          <a:p>
            <a:r>
              <a:rPr lang="en-US" sz="1400" dirty="0"/>
              <a:t>&lt;?php</a:t>
            </a:r>
          </a:p>
          <a:p>
            <a:r>
              <a:rPr lang="en-US" sz="1400" dirty="0"/>
              <a:t>function </a:t>
            </a:r>
            <a:r>
              <a:rPr lang="en-US" sz="1400" dirty="0" err="1"/>
              <a:t>familyName</a:t>
            </a:r>
            <a:r>
              <a:rPr lang="en-US" sz="1400" dirty="0"/>
              <a:t>($</a:t>
            </a:r>
            <a:r>
              <a:rPr lang="en-US" sz="1400" dirty="0" err="1"/>
              <a:t>fname</a:t>
            </a:r>
            <a:r>
              <a:rPr lang="en-US" sz="1400" dirty="0"/>
              <a:t>) {</a:t>
            </a:r>
          </a:p>
          <a:p>
            <a:r>
              <a:rPr lang="en-US" sz="1400" dirty="0"/>
              <a:t>  echo "$</a:t>
            </a:r>
            <a:r>
              <a:rPr lang="en-US" sz="1400" dirty="0" err="1"/>
              <a:t>fname</a:t>
            </a:r>
            <a:r>
              <a:rPr lang="en-US" sz="1400" dirty="0"/>
              <a:t> </a:t>
            </a:r>
            <a:r>
              <a:rPr lang="en-US" sz="1400" dirty="0" err="1"/>
              <a:t>morgan</a:t>
            </a:r>
            <a:r>
              <a:rPr lang="en-US" sz="1400" dirty="0"/>
              <a:t>.&lt;</a:t>
            </a:r>
            <a:r>
              <a:rPr lang="en-US" sz="1400" dirty="0" err="1"/>
              <a:t>br</a:t>
            </a:r>
            <a:r>
              <a:rPr lang="en-US" sz="1400" dirty="0"/>
              <a:t>&gt;";</a:t>
            </a:r>
          </a:p>
          <a:p>
            <a:r>
              <a:rPr lang="en-US" sz="1400" dirty="0"/>
              <a:t>}</a:t>
            </a:r>
          </a:p>
          <a:p>
            <a:endParaRPr lang="en-US" sz="1400" dirty="0"/>
          </a:p>
          <a:p>
            <a:r>
              <a:rPr lang="en-US" sz="1400" dirty="0" err="1"/>
              <a:t>familyName</a:t>
            </a:r>
            <a:r>
              <a:rPr lang="en-US" sz="1400" dirty="0"/>
              <a:t>("Jani");</a:t>
            </a:r>
          </a:p>
          <a:p>
            <a:r>
              <a:rPr lang="en-US" sz="1400" dirty="0" err="1"/>
              <a:t>familyName</a:t>
            </a:r>
            <a:r>
              <a:rPr lang="en-US" sz="1400" dirty="0"/>
              <a:t>("Hege");</a:t>
            </a:r>
          </a:p>
          <a:p>
            <a:r>
              <a:rPr lang="en-US" sz="1400" dirty="0" err="1"/>
              <a:t>familyName</a:t>
            </a:r>
            <a:r>
              <a:rPr lang="en-US" sz="1400" dirty="0"/>
              <a:t>("Stale");</a:t>
            </a:r>
          </a:p>
          <a:p>
            <a:r>
              <a:rPr lang="en-US" sz="1400" dirty="0" err="1"/>
              <a:t>familyName</a:t>
            </a:r>
            <a:r>
              <a:rPr lang="en-US" sz="1400" dirty="0"/>
              <a:t>("Kai Jim");</a:t>
            </a:r>
          </a:p>
          <a:p>
            <a:r>
              <a:rPr lang="en-US" sz="1400" dirty="0" err="1"/>
              <a:t>familyName</a:t>
            </a:r>
            <a:r>
              <a:rPr lang="en-US" sz="1400" dirty="0"/>
              <a:t>("</a:t>
            </a:r>
            <a:r>
              <a:rPr lang="en-US" sz="1400" dirty="0" err="1"/>
              <a:t>Borge</a:t>
            </a:r>
            <a:r>
              <a:rPr lang="en-US" sz="1400" dirty="0"/>
              <a:t>");</a:t>
            </a:r>
          </a:p>
          <a:p>
            <a:r>
              <a:rPr lang="en-US" sz="1400" dirty="0"/>
              <a:t>?&gt;</a:t>
            </a:r>
          </a:p>
          <a:p>
            <a:endParaRPr lang="en-US" sz="1400" dirty="0"/>
          </a:p>
          <a:p>
            <a:r>
              <a:rPr lang="en-US" sz="1400" dirty="0"/>
              <a:t>&lt;/body&gt;</a:t>
            </a:r>
          </a:p>
          <a:p>
            <a:r>
              <a:rPr lang="en-US" sz="1400" dirty="0"/>
              <a:t>&lt;/html&gt;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417717-EA57-43E2-BDC4-BF8EAB2A38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26279" r="25947" b="50000"/>
          <a:stretch/>
        </p:blipFill>
        <p:spPr>
          <a:xfrm>
            <a:off x="8393837" y="2611011"/>
            <a:ext cx="2932590" cy="1626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701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Loosely Typed Language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4335" y="372862"/>
            <a:ext cx="7927758" cy="4252404"/>
          </a:xfrm>
        </p:spPr>
        <p:txBody>
          <a:bodyPr>
            <a:normAutofit/>
          </a:bodyPr>
          <a:lstStyle/>
          <a:p>
            <a:pPr>
              <a:lnSpc>
                <a:spcPct val="2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PHP automatically associates a data type to the variable, depending on its value. </a:t>
            </a:r>
          </a:p>
          <a:p>
            <a:pPr>
              <a:lnSpc>
                <a:spcPct val="2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Since the data types are not set in a strict sense, you can do things like adding a string to an integer without causing an error.</a:t>
            </a:r>
          </a:p>
          <a:p>
            <a:pPr>
              <a:lnSpc>
                <a:spcPct val="2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In PHP 7, type declarations were added. </a:t>
            </a:r>
          </a:p>
          <a:p>
            <a:pPr>
              <a:lnSpc>
                <a:spcPct val="2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This gives us an option to specify the expected data type when declaring a function, and by adding the strict declaration, it will throw a "Fatal Error" if the data type mismatches.</a:t>
            </a:r>
          </a:p>
          <a:p>
            <a:pPr>
              <a:lnSpc>
                <a:spcPct val="2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In the following example we try to send both a number and a string to the function without using strict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8CEBD4-60F5-48FC-B01A-18641068BFD2}"/>
              </a:ext>
            </a:extLst>
          </p:cNvPr>
          <p:cNvSpPr txBox="1"/>
          <p:nvPr/>
        </p:nvSpPr>
        <p:spPr>
          <a:xfrm>
            <a:off x="3845510" y="5083409"/>
            <a:ext cx="6346054" cy="160043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&lt;?php</a:t>
            </a:r>
          </a:p>
          <a:p>
            <a:r>
              <a:rPr lang="en-US" sz="1400" dirty="0"/>
              <a:t>function </a:t>
            </a:r>
            <a:r>
              <a:rPr lang="en-US" sz="1400" dirty="0" err="1"/>
              <a:t>addNumbers</a:t>
            </a:r>
            <a:r>
              <a:rPr lang="en-US" sz="1400" dirty="0"/>
              <a:t>(int $a, int $b) {</a:t>
            </a:r>
          </a:p>
          <a:p>
            <a:r>
              <a:rPr lang="en-US" sz="1400" dirty="0"/>
              <a:t>  return $a + $b;</a:t>
            </a:r>
          </a:p>
          <a:p>
            <a:r>
              <a:rPr lang="en-US" sz="1400" dirty="0"/>
              <a:t>}</a:t>
            </a:r>
          </a:p>
          <a:p>
            <a:r>
              <a:rPr lang="en-US" sz="1400" dirty="0"/>
              <a:t>echo </a:t>
            </a:r>
            <a:r>
              <a:rPr lang="en-US" sz="1400" dirty="0" err="1"/>
              <a:t>addNumbers</a:t>
            </a:r>
            <a:r>
              <a:rPr lang="en-US" sz="1400" dirty="0"/>
              <a:t>(5, "5 days");</a:t>
            </a:r>
          </a:p>
          <a:p>
            <a:r>
              <a:rPr lang="en-US" sz="1400" dirty="0"/>
              <a:t>// since strict is NOT enabled "5 days" is changed to int(5), and it will return 10</a:t>
            </a:r>
          </a:p>
          <a:p>
            <a:r>
              <a:rPr lang="en-US" sz="1400" dirty="0"/>
              <a:t>?&gt;</a:t>
            </a:r>
          </a:p>
        </p:txBody>
      </p:sp>
    </p:spTree>
    <p:extLst>
      <p:ext uri="{BB962C8B-B14F-4D97-AF65-F5344CB8AC3E}">
        <p14:creationId xmlns:p14="http://schemas.microsoft.com/office/powerpoint/2010/main" val="3717012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Loosely Typed Language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4335" y="372862"/>
            <a:ext cx="7927758" cy="2379216"/>
          </a:xfrm>
        </p:spPr>
        <p:txBody>
          <a:bodyPr>
            <a:normAutofit/>
          </a:bodyPr>
          <a:lstStyle/>
          <a:p>
            <a:pPr>
              <a:lnSpc>
                <a:spcPct val="2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To specify strict we need to set declare(</a:t>
            </a:r>
            <a:r>
              <a:rPr lang="en-US" sz="1600" dirty="0" err="1"/>
              <a:t>strict_types</a:t>
            </a:r>
            <a:r>
              <a:rPr lang="en-US" sz="1600" dirty="0"/>
              <a:t>=1);. This must be on the very first line of the PHP file.</a:t>
            </a:r>
          </a:p>
          <a:p>
            <a:pPr>
              <a:lnSpc>
                <a:spcPct val="2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In the following example we try to send both a number and a string to the function, but here we have added the strict declaration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8CEBD4-60F5-48FC-B01A-18641068BFD2}"/>
              </a:ext>
            </a:extLst>
          </p:cNvPr>
          <p:cNvSpPr txBox="1"/>
          <p:nvPr/>
        </p:nvSpPr>
        <p:spPr>
          <a:xfrm>
            <a:off x="3836632" y="2926135"/>
            <a:ext cx="6346054" cy="264425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&lt;?php </a:t>
            </a:r>
            <a:r>
              <a:rPr lang="en-US" sz="1400" dirty="0">
                <a:solidFill>
                  <a:srgbClr val="FF0000"/>
                </a:solidFill>
              </a:rPr>
              <a:t>declare(</a:t>
            </a:r>
            <a:r>
              <a:rPr lang="en-US" sz="1400" dirty="0" err="1">
                <a:solidFill>
                  <a:srgbClr val="FF0000"/>
                </a:solidFill>
              </a:rPr>
              <a:t>strict_types</a:t>
            </a:r>
            <a:r>
              <a:rPr lang="en-US" sz="1400" dirty="0">
                <a:solidFill>
                  <a:srgbClr val="FF0000"/>
                </a:solidFill>
              </a:rPr>
              <a:t>=1); </a:t>
            </a:r>
            <a:r>
              <a:rPr lang="en-US" sz="1400" dirty="0"/>
              <a:t>// strict requirement</a:t>
            </a:r>
          </a:p>
          <a:p>
            <a:pPr>
              <a:lnSpc>
                <a:spcPct val="150000"/>
              </a:lnSpc>
            </a:pPr>
            <a:endParaRPr lang="en-US" sz="1400" dirty="0"/>
          </a:p>
          <a:p>
            <a:pPr>
              <a:lnSpc>
                <a:spcPct val="150000"/>
              </a:lnSpc>
            </a:pPr>
            <a:r>
              <a:rPr lang="en-US" sz="1400" dirty="0"/>
              <a:t>function </a:t>
            </a:r>
            <a:r>
              <a:rPr lang="en-US" sz="1400" dirty="0" err="1"/>
              <a:t>addNumbers</a:t>
            </a:r>
            <a:r>
              <a:rPr lang="en-US" sz="1400" dirty="0"/>
              <a:t>(int $a, int $b) {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  return $a + $b;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}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echo </a:t>
            </a:r>
            <a:r>
              <a:rPr lang="en-US" sz="1400" dirty="0" err="1"/>
              <a:t>addNumbers</a:t>
            </a:r>
            <a:r>
              <a:rPr lang="en-US" sz="1400" dirty="0"/>
              <a:t>(5, "5 days");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// since strict is enabled and "5 days" is not an integer, an error will be thrown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?&gt;</a:t>
            </a:r>
          </a:p>
        </p:txBody>
      </p:sp>
    </p:spTree>
    <p:extLst>
      <p:ext uri="{BB962C8B-B14F-4D97-AF65-F5344CB8AC3E}">
        <p14:creationId xmlns:p14="http://schemas.microsoft.com/office/powerpoint/2010/main" val="867912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values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8CEBD4-60F5-48FC-B01A-18641068BFD2}"/>
              </a:ext>
            </a:extLst>
          </p:cNvPr>
          <p:cNvSpPr txBox="1"/>
          <p:nvPr/>
        </p:nvSpPr>
        <p:spPr>
          <a:xfrm>
            <a:off x="3898776" y="378244"/>
            <a:ext cx="4268680" cy="587590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&lt;?php declare(</a:t>
            </a:r>
            <a:r>
              <a:rPr lang="en-US" sz="1400" dirty="0" err="1"/>
              <a:t>strict_types</a:t>
            </a:r>
            <a:r>
              <a:rPr lang="en-US" sz="1400" dirty="0"/>
              <a:t>=1); // strict requirement ?&gt;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&lt;!DOCTYPE html&gt;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&lt;html&gt;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&lt;body&gt;</a:t>
            </a:r>
          </a:p>
          <a:p>
            <a:pPr>
              <a:lnSpc>
                <a:spcPct val="150000"/>
              </a:lnSpc>
            </a:pPr>
            <a:endParaRPr lang="en-US" sz="1400" dirty="0"/>
          </a:p>
          <a:p>
            <a:pPr>
              <a:lnSpc>
                <a:spcPct val="150000"/>
              </a:lnSpc>
            </a:pPr>
            <a:r>
              <a:rPr lang="en-US" sz="1400" dirty="0"/>
              <a:t>&lt;?php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function </a:t>
            </a:r>
            <a:r>
              <a:rPr lang="en-US" sz="1400" dirty="0" err="1"/>
              <a:t>setHeight</a:t>
            </a:r>
            <a:r>
              <a:rPr lang="en-US" sz="1400" dirty="0"/>
              <a:t>(int $</a:t>
            </a:r>
            <a:r>
              <a:rPr lang="en-US" sz="1400" dirty="0" err="1"/>
              <a:t>minheight</a:t>
            </a:r>
            <a:r>
              <a:rPr lang="en-US" sz="1400" dirty="0"/>
              <a:t> </a:t>
            </a:r>
            <a:r>
              <a:rPr lang="en-US" sz="1400" b="1" dirty="0">
                <a:solidFill>
                  <a:srgbClr val="FF0000"/>
                </a:solidFill>
              </a:rPr>
              <a:t>= 50</a:t>
            </a:r>
            <a:r>
              <a:rPr lang="en-US" sz="1400" dirty="0"/>
              <a:t>) {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  echo "The height is : $</a:t>
            </a:r>
            <a:r>
              <a:rPr lang="en-US" sz="1400" dirty="0" err="1"/>
              <a:t>minheight</a:t>
            </a:r>
            <a:r>
              <a:rPr lang="en-US" sz="1400" dirty="0"/>
              <a:t> &lt;</a:t>
            </a:r>
            <a:r>
              <a:rPr lang="en-US" sz="1400" dirty="0" err="1"/>
              <a:t>br</a:t>
            </a:r>
            <a:r>
              <a:rPr lang="en-US" sz="1400" dirty="0"/>
              <a:t>&gt;";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}</a:t>
            </a:r>
          </a:p>
          <a:p>
            <a:pPr>
              <a:lnSpc>
                <a:spcPct val="150000"/>
              </a:lnSpc>
            </a:pPr>
            <a:endParaRPr lang="en-US" sz="1400" dirty="0"/>
          </a:p>
          <a:p>
            <a:pPr>
              <a:lnSpc>
                <a:spcPct val="150000"/>
              </a:lnSpc>
            </a:pPr>
            <a:r>
              <a:rPr lang="en-US" sz="1400" dirty="0" err="1"/>
              <a:t>setHeight</a:t>
            </a:r>
            <a:r>
              <a:rPr lang="en-US" sz="1400" dirty="0"/>
              <a:t>(350);</a:t>
            </a:r>
          </a:p>
          <a:p>
            <a:pPr>
              <a:lnSpc>
                <a:spcPct val="150000"/>
              </a:lnSpc>
            </a:pPr>
            <a:r>
              <a:rPr lang="en-US" sz="1400" dirty="0" err="1"/>
              <a:t>setHeight</a:t>
            </a:r>
            <a:r>
              <a:rPr lang="en-US" sz="1400" dirty="0"/>
              <a:t>();</a:t>
            </a:r>
          </a:p>
          <a:p>
            <a:pPr>
              <a:lnSpc>
                <a:spcPct val="150000"/>
              </a:lnSpc>
            </a:pPr>
            <a:r>
              <a:rPr lang="en-US" sz="1400" dirty="0" err="1"/>
              <a:t>setHeight</a:t>
            </a:r>
            <a:r>
              <a:rPr lang="en-US" sz="1400" dirty="0"/>
              <a:t>(135);</a:t>
            </a:r>
          </a:p>
          <a:p>
            <a:pPr>
              <a:lnSpc>
                <a:spcPct val="150000"/>
              </a:lnSpc>
            </a:pPr>
            <a:r>
              <a:rPr lang="en-US" sz="1400" dirty="0" err="1"/>
              <a:t>setHeight</a:t>
            </a:r>
            <a:r>
              <a:rPr lang="en-US" sz="1400" dirty="0"/>
              <a:t>(80);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?&gt;</a:t>
            </a:r>
          </a:p>
          <a:p>
            <a:pPr>
              <a:lnSpc>
                <a:spcPct val="150000"/>
              </a:lnSpc>
            </a:pPr>
            <a:endParaRPr lang="en-US" sz="1400" dirty="0"/>
          </a:p>
          <a:p>
            <a:pPr>
              <a:lnSpc>
                <a:spcPct val="150000"/>
              </a:lnSpc>
            </a:pPr>
            <a:r>
              <a:rPr lang="en-US" sz="1400" dirty="0"/>
              <a:t>&lt;/body&gt;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&lt;/html&gt;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BFDF48-39E3-4D66-AEAD-2968C57E2E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24984" r="31772" b="39677"/>
          <a:stretch/>
        </p:blipFill>
        <p:spPr>
          <a:xfrm>
            <a:off x="8563992" y="763479"/>
            <a:ext cx="2222377" cy="2423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974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Returning values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8CEBD4-60F5-48FC-B01A-18641068BFD2}"/>
              </a:ext>
            </a:extLst>
          </p:cNvPr>
          <p:cNvSpPr txBox="1"/>
          <p:nvPr/>
        </p:nvSpPr>
        <p:spPr>
          <a:xfrm>
            <a:off x="3898776" y="378244"/>
            <a:ext cx="4268680" cy="587590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&lt;?php declare(</a:t>
            </a:r>
            <a:r>
              <a:rPr lang="en-US" sz="1400" dirty="0" err="1"/>
              <a:t>strict_types</a:t>
            </a:r>
            <a:r>
              <a:rPr lang="en-US" sz="1400" dirty="0"/>
              <a:t>=1); // strict requirement ?&gt;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&lt;!DOCTYPE html&gt;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&lt;html&gt;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&lt;body&gt;</a:t>
            </a:r>
          </a:p>
          <a:p>
            <a:pPr>
              <a:lnSpc>
                <a:spcPct val="150000"/>
              </a:lnSpc>
            </a:pPr>
            <a:endParaRPr lang="en-US" sz="1400" dirty="0"/>
          </a:p>
          <a:p>
            <a:pPr>
              <a:lnSpc>
                <a:spcPct val="150000"/>
              </a:lnSpc>
            </a:pPr>
            <a:r>
              <a:rPr lang="en-US" sz="1400" dirty="0"/>
              <a:t>&lt;?php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function sum(int $x, int $y) {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  $z = $x + $y;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  </a:t>
            </a:r>
            <a:r>
              <a:rPr lang="en-US" sz="1400" b="1" dirty="0">
                <a:solidFill>
                  <a:srgbClr val="FF0000"/>
                </a:solidFill>
              </a:rPr>
              <a:t>return $z;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}</a:t>
            </a:r>
          </a:p>
          <a:p>
            <a:pPr>
              <a:lnSpc>
                <a:spcPct val="150000"/>
              </a:lnSpc>
            </a:pPr>
            <a:endParaRPr lang="en-US" sz="1400" dirty="0"/>
          </a:p>
          <a:p>
            <a:pPr>
              <a:lnSpc>
                <a:spcPct val="150000"/>
              </a:lnSpc>
            </a:pPr>
            <a:r>
              <a:rPr lang="en-US" sz="1400" dirty="0"/>
              <a:t>echo "5 + 10 = " . sum(5,10) . "&lt;</a:t>
            </a:r>
            <a:r>
              <a:rPr lang="en-US" sz="1400" dirty="0" err="1"/>
              <a:t>br</a:t>
            </a:r>
            <a:r>
              <a:rPr lang="en-US" sz="1400" dirty="0"/>
              <a:t>&gt;";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echo "7 + 13 = " . sum(7,13) . "&lt;</a:t>
            </a:r>
            <a:r>
              <a:rPr lang="en-US" sz="1400" dirty="0" err="1"/>
              <a:t>br</a:t>
            </a:r>
            <a:r>
              <a:rPr lang="en-US" sz="1400" dirty="0"/>
              <a:t>&gt;";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echo "2 + 4 = " . sum(2,4);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?&gt;</a:t>
            </a:r>
          </a:p>
          <a:p>
            <a:pPr>
              <a:lnSpc>
                <a:spcPct val="150000"/>
              </a:lnSpc>
            </a:pPr>
            <a:endParaRPr lang="en-US" sz="1400" dirty="0"/>
          </a:p>
          <a:p>
            <a:pPr>
              <a:lnSpc>
                <a:spcPct val="150000"/>
              </a:lnSpc>
            </a:pPr>
            <a:r>
              <a:rPr lang="en-US" sz="1400" dirty="0"/>
              <a:t>&lt;/body&gt;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&lt;/html&gt;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F6B747-D70C-4111-B671-2BE7CA617D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25502" r="31699" b="43560"/>
          <a:stretch/>
        </p:blipFill>
        <p:spPr>
          <a:xfrm>
            <a:off x="8688280" y="1571348"/>
            <a:ext cx="2231254" cy="2121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241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 Type Declaration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4335" y="372862"/>
            <a:ext cx="7927758" cy="2503503"/>
          </a:xfrm>
        </p:spPr>
        <p:txBody>
          <a:bodyPr>
            <a:normAutofit lnSpcReduction="10000"/>
          </a:bodyPr>
          <a:lstStyle/>
          <a:p>
            <a:pPr>
              <a:lnSpc>
                <a:spcPct val="2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PHP 7 also supports Type Declarations for the return statement. </a:t>
            </a:r>
          </a:p>
          <a:p>
            <a:pPr>
              <a:lnSpc>
                <a:spcPct val="2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Like with the type declaration for function arguments, by enabling the strict requirement, it will throw a "Fatal Error" on a type mismatch.</a:t>
            </a:r>
          </a:p>
          <a:p>
            <a:pPr>
              <a:lnSpc>
                <a:spcPct val="2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To declare a type for the function return, add a colon ( : ) and the type right before the opening curly ( { )bracket when declaring the function.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8CEBD4-60F5-48FC-B01A-18641068BFD2}"/>
              </a:ext>
            </a:extLst>
          </p:cNvPr>
          <p:cNvSpPr txBox="1"/>
          <p:nvPr/>
        </p:nvSpPr>
        <p:spPr>
          <a:xfrm>
            <a:off x="3872143" y="3424428"/>
            <a:ext cx="6346054" cy="199791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&lt;?php declare(</a:t>
            </a:r>
            <a:r>
              <a:rPr lang="en-US" sz="1400" dirty="0" err="1"/>
              <a:t>strict_types</a:t>
            </a:r>
            <a:r>
              <a:rPr lang="en-US" sz="1400" dirty="0"/>
              <a:t>=1); // strict requirement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function </a:t>
            </a:r>
            <a:r>
              <a:rPr lang="en-US" sz="1400" dirty="0" err="1"/>
              <a:t>addNumbers</a:t>
            </a:r>
            <a:r>
              <a:rPr lang="en-US" sz="1400" dirty="0"/>
              <a:t>(float $a, float $b</a:t>
            </a:r>
            <a:r>
              <a:rPr lang="en-US" sz="1400" b="1" dirty="0">
                <a:solidFill>
                  <a:srgbClr val="FF0000"/>
                </a:solidFill>
              </a:rPr>
              <a:t>) : float </a:t>
            </a:r>
            <a:r>
              <a:rPr lang="en-US" sz="1400" dirty="0"/>
              <a:t>{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  return $a + $b;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}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echo </a:t>
            </a:r>
            <a:r>
              <a:rPr lang="en-US" sz="1400" dirty="0" err="1"/>
              <a:t>addNumbers</a:t>
            </a:r>
            <a:r>
              <a:rPr lang="en-US" sz="1400" dirty="0"/>
              <a:t>(1.2, 5.2); 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?&gt;</a:t>
            </a:r>
          </a:p>
        </p:txBody>
      </p:sp>
    </p:spTree>
    <p:extLst>
      <p:ext uri="{BB962C8B-B14F-4D97-AF65-F5344CB8AC3E}">
        <p14:creationId xmlns:p14="http://schemas.microsoft.com/office/powerpoint/2010/main" val="104437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Passing arguments by reference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4335" y="372862"/>
            <a:ext cx="7927758" cy="2503503"/>
          </a:xfrm>
        </p:spPr>
        <p:txBody>
          <a:bodyPr>
            <a:normAutofit fontScale="92500"/>
          </a:bodyPr>
          <a:lstStyle/>
          <a:p>
            <a:pPr>
              <a:lnSpc>
                <a:spcPct val="2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In PHP, arguments are usually passed by value, which means that a copy of the value is used in the function and the variable that was passed into the function cannot be changed.</a:t>
            </a:r>
          </a:p>
          <a:p>
            <a:pPr>
              <a:lnSpc>
                <a:spcPct val="2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When a function argument is passed by reference, changes to the argument also change the variable that was passed in. </a:t>
            </a:r>
          </a:p>
          <a:p>
            <a:pPr>
              <a:lnSpc>
                <a:spcPct val="2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To turn a function argument into a reference, the &amp; operator is used: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8CEBD4-60F5-48FC-B01A-18641068BFD2}"/>
              </a:ext>
            </a:extLst>
          </p:cNvPr>
          <p:cNvSpPr txBox="1"/>
          <p:nvPr/>
        </p:nvSpPr>
        <p:spPr>
          <a:xfrm>
            <a:off x="3872143" y="3424428"/>
            <a:ext cx="6346054" cy="29674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&lt;?php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function </a:t>
            </a:r>
            <a:r>
              <a:rPr lang="en-US" sz="1400" dirty="0" err="1"/>
              <a:t>add_five</a:t>
            </a:r>
            <a:r>
              <a:rPr lang="en-US" sz="1400" b="1" dirty="0">
                <a:solidFill>
                  <a:srgbClr val="FF0000"/>
                </a:solidFill>
              </a:rPr>
              <a:t>(&amp;$value</a:t>
            </a:r>
            <a:r>
              <a:rPr lang="en-US" sz="1400" dirty="0"/>
              <a:t>) {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  $value += 5;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}</a:t>
            </a:r>
          </a:p>
          <a:p>
            <a:pPr>
              <a:lnSpc>
                <a:spcPct val="150000"/>
              </a:lnSpc>
            </a:pPr>
            <a:endParaRPr lang="en-US" sz="1400" dirty="0"/>
          </a:p>
          <a:p>
            <a:pPr>
              <a:lnSpc>
                <a:spcPct val="150000"/>
              </a:lnSpc>
            </a:pPr>
            <a:r>
              <a:rPr lang="en-US" sz="1400" dirty="0"/>
              <a:t>$num = 2;</a:t>
            </a:r>
          </a:p>
          <a:p>
            <a:pPr>
              <a:lnSpc>
                <a:spcPct val="150000"/>
              </a:lnSpc>
            </a:pPr>
            <a:r>
              <a:rPr lang="en-US" sz="1400" dirty="0" err="1"/>
              <a:t>add_five</a:t>
            </a:r>
            <a:r>
              <a:rPr lang="en-US" sz="1400" dirty="0"/>
              <a:t>($num);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echo $num;</a:t>
            </a:r>
          </a:p>
          <a:p>
            <a:pPr>
              <a:lnSpc>
                <a:spcPct val="150000"/>
              </a:lnSpc>
            </a:pPr>
            <a:r>
              <a:rPr lang="en-US" sz="1400" dirty="0"/>
              <a:t>?&gt;</a:t>
            </a:r>
          </a:p>
        </p:txBody>
      </p:sp>
    </p:spTree>
    <p:extLst>
      <p:ext uri="{BB962C8B-B14F-4D97-AF65-F5344CB8AC3E}">
        <p14:creationId xmlns:p14="http://schemas.microsoft.com/office/powerpoint/2010/main" val="2559714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CDA4B-87D0-4FE2-A8F4-C2D880134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n-US" dirty="0"/>
              <a:t>Title Lorem Ipsum Dolor</a:t>
            </a:r>
          </a:p>
        </p:txBody>
      </p:sp>
      <p:graphicFrame>
        <p:nvGraphicFramePr>
          <p:cNvPr id="5" name="Content Placeholder 2" descr="icon circle label list SmartArt&#10;">
            <a:extLst>
              <a:ext uri="{FF2B5EF4-FFF2-40B4-BE49-F238E27FC236}">
                <a16:creationId xmlns:a16="http://schemas.microsoft.com/office/drawing/2014/main" id="{E1EF02BC-E474-418D-9FE3-2442600B9F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3122880"/>
              </p:ext>
            </p:extLst>
          </p:nvPr>
        </p:nvGraphicFramePr>
        <p:xfrm>
          <a:off x="3759896" y="885459"/>
          <a:ext cx="7728267" cy="5087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34271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3CABCF5-46F2-42AC-A1B2-C68298328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Structures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9CB740-1F8E-4993-B1C7-927BC2327A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5296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Statements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4234" y="718225"/>
            <a:ext cx="7927758" cy="5412405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1800" b="1" dirty="0"/>
              <a:t>if statement - </a:t>
            </a:r>
            <a:r>
              <a:rPr lang="en-US" sz="1800" dirty="0"/>
              <a:t>executes some code if one condition is true</a:t>
            </a:r>
          </a:p>
          <a:p>
            <a:pPr>
              <a:lnSpc>
                <a:spcPct val="200000"/>
              </a:lnSpc>
            </a:pPr>
            <a:r>
              <a:rPr lang="en-US" sz="1800" b="1" dirty="0"/>
              <a:t>if...else statement </a:t>
            </a:r>
            <a:r>
              <a:rPr lang="en-US" sz="1800" dirty="0"/>
              <a:t>- executes some code if a condition is true and another code if that condition is false</a:t>
            </a:r>
          </a:p>
          <a:p>
            <a:pPr>
              <a:lnSpc>
                <a:spcPct val="200000"/>
              </a:lnSpc>
            </a:pPr>
            <a:r>
              <a:rPr lang="en-US" sz="1800" b="1" dirty="0"/>
              <a:t>if...elseif...else statement - </a:t>
            </a:r>
            <a:r>
              <a:rPr lang="en-US" sz="1800" dirty="0"/>
              <a:t>executes different codes for more than two conditions</a:t>
            </a:r>
          </a:p>
          <a:p>
            <a:pPr>
              <a:lnSpc>
                <a:spcPct val="200000"/>
              </a:lnSpc>
            </a:pPr>
            <a:r>
              <a:rPr lang="en-US" sz="1800" b="1" dirty="0"/>
              <a:t>switch statement - </a:t>
            </a:r>
            <a:r>
              <a:rPr lang="en-US" sz="1800" dirty="0"/>
              <a:t>selects one of many blocks of code to be executed</a:t>
            </a:r>
          </a:p>
        </p:txBody>
      </p:sp>
    </p:spTree>
    <p:extLst>
      <p:ext uri="{BB962C8B-B14F-4D97-AF65-F5344CB8AC3E}">
        <p14:creationId xmlns:p14="http://schemas.microsoft.com/office/powerpoint/2010/main" val="1139206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</a:t>
            </a:r>
            <a:br>
              <a:rPr lang="en-US" dirty="0"/>
            </a:br>
            <a:r>
              <a:rPr lang="en-US" dirty="0"/>
              <a:t>Statements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3213" y="180633"/>
            <a:ext cx="7927758" cy="324836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600" dirty="0"/>
              <a:t>The if statement executes some code if one condition is true.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/>
              <a:t>Syntax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/>
              <a:t>if (condition)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/>
              <a:t>  code to be executed if condition is true;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/>
              <a:t>}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600" b="1" dirty="0"/>
              <a:t>Example: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600" dirty="0"/>
              <a:t>Output "Have a good day!" if the current time (HOUR) is less than 20: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C3E0C4-6866-49F4-A087-79583CBB877C}"/>
              </a:ext>
            </a:extLst>
          </p:cNvPr>
          <p:cNvSpPr txBox="1"/>
          <p:nvPr/>
        </p:nvSpPr>
        <p:spPr>
          <a:xfrm>
            <a:off x="3613213" y="3657601"/>
            <a:ext cx="3977198" cy="31085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&lt;!DOCTYPE html&gt;</a:t>
            </a:r>
          </a:p>
          <a:p>
            <a:r>
              <a:rPr lang="en-US" sz="1400" dirty="0"/>
              <a:t>&lt;html&gt;</a:t>
            </a:r>
          </a:p>
          <a:p>
            <a:r>
              <a:rPr lang="en-US" sz="1400" dirty="0"/>
              <a:t>&lt;body&gt;</a:t>
            </a:r>
          </a:p>
          <a:p>
            <a:endParaRPr lang="en-US" sz="1400" dirty="0"/>
          </a:p>
          <a:p>
            <a:r>
              <a:rPr lang="en-US" sz="1400" dirty="0"/>
              <a:t>&lt;?php</a:t>
            </a:r>
          </a:p>
          <a:p>
            <a:r>
              <a:rPr lang="en-US" sz="1400" dirty="0"/>
              <a:t>$t = date("H");</a:t>
            </a:r>
          </a:p>
          <a:p>
            <a:endParaRPr lang="en-US" sz="1400" dirty="0"/>
          </a:p>
          <a:p>
            <a:r>
              <a:rPr lang="en-US" sz="1400" dirty="0"/>
              <a:t>if ($t &lt; "20") {</a:t>
            </a:r>
          </a:p>
          <a:p>
            <a:r>
              <a:rPr lang="en-US" sz="1400" dirty="0"/>
              <a:t>  echo "Have a good day!";</a:t>
            </a:r>
          </a:p>
          <a:p>
            <a:r>
              <a:rPr lang="en-US" sz="1400" dirty="0"/>
              <a:t>}</a:t>
            </a:r>
          </a:p>
          <a:p>
            <a:r>
              <a:rPr lang="en-US" sz="1400" dirty="0"/>
              <a:t>?&gt;</a:t>
            </a:r>
          </a:p>
          <a:p>
            <a:r>
              <a:rPr lang="en-US" sz="1400" dirty="0"/>
              <a:t> </a:t>
            </a:r>
          </a:p>
          <a:p>
            <a:r>
              <a:rPr lang="en-US" sz="1400" dirty="0"/>
              <a:t>&lt;/body&gt;</a:t>
            </a:r>
          </a:p>
          <a:p>
            <a:r>
              <a:rPr lang="en-US" sz="1400" dirty="0"/>
              <a:t>&lt;/html&gt;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826381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… else</a:t>
            </a:r>
            <a:br>
              <a:rPr lang="en-US" dirty="0"/>
            </a:br>
            <a:r>
              <a:rPr lang="en-US" dirty="0"/>
              <a:t>Statements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3213" y="180632"/>
            <a:ext cx="7927758" cy="659303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600" dirty="0"/>
              <a:t>The if...else statement executes some code if a condition is true and another code if that condition is false.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b="1" dirty="0"/>
              <a:t>Syntax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/>
              <a:t>if (condition) {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/>
              <a:t>  code to be executed if condition is true;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/>
              <a:t>} else {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/>
              <a:t>  code to be executed if condition is false;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/>
              <a:t>}</a:t>
            </a:r>
          </a:p>
          <a:p>
            <a:pPr marL="0" indent="0">
              <a:lnSpc>
                <a:spcPct val="150000"/>
              </a:lnSpc>
              <a:buNone/>
            </a:pPr>
            <a:endParaRPr lang="en-US" sz="16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1600" b="1" dirty="0"/>
              <a:t>Example: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/>
              <a:t>Output "Have a good day!"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/>
              <a:t>if the current time is less than 20,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/>
              <a:t>and "Have a good night!" otherwise: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C3E0C4-6866-49F4-A087-79583CBB877C}"/>
              </a:ext>
            </a:extLst>
          </p:cNvPr>
          <p:cNvSpPr txBox="1"/>
          <p:nvPr/>
        </p:nvSpPr>
        <p:spPr>
          <a:xfrm>
            <a:off x="7830104" y="2974020"/>
            <a:ext cx="3977198" cy="353943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&lt;!DOCTYPE html&gt;</a:t>
            </a:r>
          </a:p>
          <a:p>
            <a:r>
              <a:rPr lang="en-US" sz="1400" dirty="0"/>
              <a:t>&lt;html&gt;</a:t>
            </a:r>
          </a:p>
          <a:p>
            <a:r>
              <a:rPr lang="en-US" sz="1400" dirty="0"/>
              <a:t>&lt;body&gt;</a:t>
            </a:r>
          </a:p>
          <a:p>
            <a:endParaRPr lang="en-US" sz="1400" dirty="0"/>
          </a:p>
          <a:p>
            <a:r>
              <a:rPr lang="en-US" sz="1400" dirty="0"/>
              <a:t>&lt;?php</a:t>
            </a:r>
          </a:p>
          <a:p>
            <a:r>
              <a:rPr lang="en-US" sz="1400" dirty="0"/>
              <a:t>$t = date("H");</a:t>
            </a:r>
          </a:p>
          <a:p>
            <a:endParaRPr lang="en-US" sz="1400" dirty="0"/>
          </a:p>
          <a:p>
            <a:r>
              <a:rPr lang="en-US" sz="1400" dirty="0"/>
              <a:t>if ($t &lt; "20") {</a:t>
            </a:r>
          </a:p>
          <a:p>
            <a:r>
              <a:rPr lang="en-US" sz="1400" dirty="0"/>
              <a:t>  echo "Have a good day!";</a:t>
            </a:r>
          </a:p>
          <a:p>
            <a:r>
              <a:rPr lang="en-US" sz="1400" dirty="0"/>
              <a:t>} else {</a:t>
            </a:r>
          </a:p>
          <a:p>
            <a:r>
              <a:rPr lang="en-US" sz="1400" dirty="0"/>
              <a:t>  echo "Have a good night!";</a:t>
            </a:r>
          </a:p>
          <a:p>
            <a:r>
              <a:rPr lang="en-US" sz="1400" dirty="0"/>
              <a:t>}</a:t>
            </a:r>
          </a:p>
          <a:p>
            <a:r>
              <a:rPr lang="en-US" sz="1400" dirty="0"/>
              <a:t>?&gt;</a:t>
            </a:r>
          </a:p>
          <a:p>
            <a:r>
              <a:rPr lang="en-US" sz="1400" dirty="0"/>
              <a:t> </a:t>
            </a:r>
          </a:p>
          <a:p>
            <a:r>
              <a:rPr lang="en-US" sz="1400" dirty="0"/>
              <a:t>&lt;/body&gt;</a:t>
            </a:r>
          </a:p>
          <a:p>
            <a:r>
              <a:rPr lang="en-US" sz="1400" dirty="0"/>
              <a:t>&lt;/html&gt;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09250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… elseif … else</a:t>
            </a:r>
            <a:br>
              <a:rPr lang="en-US" dirty="0"/>
            </a:br>
            <a:r>
              <a:rPr lang="en-US" dirty="0"/>
              <a:t>Statements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3213" y="180632"/>
            <a:ext cx="7927758" cy="659303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800" dirty="0"/>
              <a:t>The if...elseif...else statement executes different codes for more than two conditions.</a:t>
            </a:r>
          </a:p>
          <a:p>
            <a:pPr>
              <a:lnSpc>
                <a:spcPct val="150000"/>
              </a:lnSpc>
            </a:pPr>
            <a:endParaRPr lang="en-US" sz="18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1800" b="1" dirty="0"/>
              <a:t>Syntax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dirty="0"/>
              <a:t>if (condition) {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dirty="0"/>
              <a:t>  code to be executed if this condition is true;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dirty="0"/>
              <a:t>} elseif (condition) {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dirty="0"/>
              <a:t>  code to be executed if first condition is false and this condition is true;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dirty="0"/>
              <a:t>} else {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dirty="0"/>
              <a:t>  code to be executed if all conditions are false;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32365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… elseif … else</a:t>
            </a:r>
            <a:br>
              <a:rPr lang="en-US" dirty="0"/>
            </a:br>
            <a:r>
              <a:rPr lang="en-US" dirty="0"/>
              <a:t>Statements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3213" y="180632"/>
            <a:ext cx="7927758" cy="218082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600" b="1" dirty="0"/>
              <a:t>Example: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/>
              <a:t>Output "Have a good morning!" if the current time is less than 10,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/>
              <a:t>and "Have a good day!" if the current time is less than 20.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600" dirty="0"/>
              <a:t>Otherwise it will output "Have a good night!":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C3E0C4-6866-49F4-A087-79583CBB877C}"/>
              </a:ext>
            </a:extLst>
          </p:cNvPr>
          <p:cNvSpPr txBox="1"/>
          <p:nvPr/>
        </p:nvSpPr>
        <p:spPr>
          <a:xfrm>
            <a:off x="3861785" y="2361460"/>
            <a:ext cx="3977198" cy="44012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/>
              <a:t>&lt;!DOCTYPE html&gt;</a:t>
            </a:r>
          </a:p>
          <a:p>
            <a:r>
              <a:rPr lang="en-US" sz="1400" dirty="0"/>
              <a:t>&lt;html&gt;</a:t>
            </a:r>
          </a:p>
          <a:p>
            <a:r>
              <a:rPr lang="en-US" sz="1400" dirty="0"/>
              <a:t>&lt;body&gt;</a:t>
            </a:r>
          </a:p>
          <a:p>
            <a:endParaRPr lang="en-US" sz="1400" dirty="0"/>
          </a:p>
          <a:p>
            <a:r>
              <a:rPr lang="en-US" sz="1400" dirty="0"/>
              <a:t>&lt;?php</a:t>
            </a:r>
          </a:p>
          <a:p>
            <a:r>
              <a:rPr lang="en-US" sz="1400" dirty="0"/>
              <a:t>$t = date("H");</a:t>
            </a:r>
          </a:p>
          <a:p>
            <a:r>
              <a:rPr lang="en-US" sz="1400" dirty="0"/>
              <a:t>echo "&lt;p&gt;The hour (of the server) is " . $t; </a:t>
            </a:r>
          </a:p>
          <a:p>
            <a:r>
              <a:rPr lang="en-US" sz="1400" dirty="0"/>
              <a:t>echo ", and will give the following message:&lt;/p&gt;";</a:t>
            </a:r>
          </a:p>
          <a:p>
            <a:endParaRPr lang="en-US" sz="1400" dirty="0"/>
          </a:p>
          <a:p>
            <a:r>
              <a:rPr lang="en-US" sz="1400" dirty="0"/>
              <a:t>if ($t &lt; "10") {</a:t>
            </a:r>
          </a:p>
          <a:p>
            <a:r>
              <a:rPr lang="en-US" sz="1400" dirty="0"/>
              <a:t>  echo "Have a good morning!";</a:t>
            </a:r>
          </a:p>
          <a:p>
            <a:r>
              <a:rPr lang="en-US" sz="1400" dirty="0"/>
              <a:t>} elseif ($t &lt; "20") {</a:t>
            </a:r>
          </a:p>
          <a:p>
            <a:r>
              <a:rPr lang="en-US" sz="1400" dirty="0"/>
              <a:t>  echo "Have a good day!";</a:t>
            </a:r>
          </a:p>
          <a:p>
            <a:r>
              <a:rPr lang="en-US" sz="1400" dirty="0"/>
              <a:t>} else {</a:t>
            </a:r>
          </a:p>
          <a:p>
            <a:r>
              <a:rPr lang="en-US" sz="1400" dirty="0"/>
              <a:t>  echo "Have a good night!";</a:t>
            </a:r>
          </a:p>
          <a:p>
            <a:r>
              <a:rPr lang="en-US" sz="1400" dirty="0"/>
              <a:t>}</a:t>
            </a:r>
          </a:p>
          <a:p>
            <a:r>
              <a:rPr lang="en-US" sz="1400" dirty="0"/>
              <a:t>?&gt;</a:t>
            </a:r>
          </a:p>
          <a:p>
            <a:r>
              <a:rPr lang="en-US" sz="1400" dirty="0"/>
              <a:t> </a:t>
            </a:r>
          </a:p>
          <a:p>
            <a:r>
              <a:rPr lang="en-US" sz="1400" dirty="0"/>
              <a:t>&lt;/body&gt;</a:t>
            </a:r>
          </a:p>
          <a:p>
            <a:r>
              <a:rPr lang="en-US" sz="1400" dirty="0"/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79137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152C-0A34-43B0-8A65-42BDFEB9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</a:t>
            </a:r>
            <a:br>
              <a:rPr lang="en-US" dirty="0"/>
            </a:br>
            <a:r>
              <a:rPr lang="en-US" dirty="0"/>
              <a:t>Statements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C8EBC-3B03-49EF-AEA3-A28F514B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3213" y="180632"/>
            <a:ext cx="7927758" cy="6593030"/>
          </a:xfrm>
        </p:spPr>
        <p:txBody>
          <a:bodyPr>
            <a:normAutofit/>
          </a:bodyPr>
          <a:lstStyle/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en-US" sz="1600" dirty="0"/>
              <a:t>Use the switch statement to select one of many blocks of code to be executed.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en-US" sz="1600" b="1" dirty="0"/>
              <a:t>Syntax: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en-US" sz="1600" dirty="0"/>
              <a:t>switch (n) {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en-US" sz="1600" dirty="0"/>
              <a:t>  case label1: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en-US" sz="1600" dirty="0"/>
              <a:t>    code to be executed if n=label1;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en-US" sz="1600" dirty="0"/>
              <a:t>    break;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en-US" sz="1600" dirty="0"/>
              <a:t>  case label2: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en-US" sz="1600" dirty="0"/>
              <a:t>    code to be executed if n=label2;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en-US" sz="1600" dirty="0"/>
              <a:t>    break;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en-US" sz="1600" dirty="0"/>
              <a:t>  case label3: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en-US" sz="1600" dirty="0"/>
              <a:t>    code to be executed if n=label3;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en-US" sz="1600" dirty="0"/>
              <a:t>    break;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en-US" sz="1600" dirty="0"/>
              <a:t>    ...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en-US" sz="1600" dirty="0"/>
              <a:t>  default: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en-US" sz="1600" dirty="0"/>
              <a:t>    code to be executed if n is different from all labels;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en-US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411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5A9C098-A058-4A59-AA77-E2402053F60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BD8AF61-0EFE-4B67-AC63-165AA360F94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EA0254-3646-4633-AE89-92733C2D697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Frame design</Template>
  <TotalTime>449</TotalTime>
  <Words>2362</Words>
  <Application>Microsoft Office PowerPoint</Application>
  <PresentationFormat>Widescreen</PresentationFormat>
  <Paragraphs>406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Corbel</vt:lpstr>
      <vt:lpstr>Wingdings 2</vt:lpstr>
      <vt:lpstr>Frame</vt:lpstr>
      <vt:lpstr>Web Extension</vt:lpstr>
      <vt:lpstr>Content</vt:lpstr>
      <vt:lpstr>Control Structures</vt:lpstr>
      <vt:lpstr>Conditional Statements</vt:lpstr>
      <vt:lpstr>if Statements</vt:lpstr>
      <vt:lpstr>if … else Statements</vt:lpstr>
      <vt:lpstr>if … elseif … else Statements</vt:lpstr>
      <vt:lpstr>if … elseif … else Statements</vt:lpstr>
      <vt:lpstr>switch Statements</vt:lpstr>
      <vt:lpstr>switch Statements</vt:lpstr>
      <vt:lpstr>Loops</vt:lpstr>
      <vt:lpstr>while loop</vt:lpstr>
      <vt:lpstr>do..while loop</vt:lpstr>
      <vt:lpstr>for loop</vt:lpstr>
      <vt:lpstr>for loop</vt:lpstr>
      <vt:lpstr>foreach loop</vt:lpstr>
      <vt:lpstr>foreach loop</vt:lpstr>
      <vt:lpstr>foreach loop</vt:lpstr>
      <vt:lpstr>Functions</vt:lpstr>
      <vt:lpstr>Built-in Functions</vt:lpstr>
      <vt:lpstr>User defined Functions</vt:lpstr>
      <vt:lpstr>Function Arguments</vt:lpstr>
      <vt:lpstr>Loosely Typed Language</vt:lpstr>
      <vt:lpstr>Loosely Typed Language</vt:lpstr>
      <vt:lpstr>Default values</vt:lpstr>
      <vt:lpstr>Returning values</vt:lpstr>
      <vt:lpstr>Return Type Declaration</vt:lpstr>
      <vt:lpstr>Passing arguments by reference</vt:lpstr>
      <vt:lpstr>Title Lorem Ipsum Dolor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Vaibhav Ambhire</dc:creator>
  <cp:lastModifiedBy>Vaibhav Ambhire</cp:lastModifiedBy>
  <cp:revision>47</cp:revision>
  <dcterms:created xsi:type="dcterms:W3CDTF">2021-09-17T06:20:52Z</dcterms:created>
  <dcterms:modified xsi:type="dcterms:W3CDTF">2021-09-24T07:22:15Z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